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9"/>
  </p:notesMasterIdLst>
  <p:sldIdLst>
    <p:sldId id="256" r:id="rId2"/>
    <p:sldId id="257" r:id="rId3"/>
    <p:sldId id="278" r:id="rId4"/>
    <p:sldId id="289" r:id="rId5"/>
    <p:sldId id="265" r:id="rId6"/>
    <p:sldId id="264" r:id="rId7"/>
    <p:sldId id="267" r:id="rId8"/>
    <p:sldId id="266" r:id="rId9"/>
    <p:sldId id="268" r:id="rId10"/>
    <p:sldId id="269" r:id="rId11"/>
    <p:sldId id="270" r:id="rId12"/>
    <p:sldId id="271" r:id="rId13"/>
    <p:sldId id="272" r:id="rId14"/>
    <p:sldId id="290" r:id="rId15"/>
    <p:sldId id="274" r:id="rId16"/>
    <p:sldId id="275" r:id="rId17"/>
    <p:sldId id="276" r:id="rId18"/>
    <p:sldId id="291" r:id="rId19"/>
    <p:sldId id="277" r:id="rId20"/>
    <p:sldId id="260" r:id="rId21"/>
    <p:sldId id="281" r:id="rId22"/>
    <p:sldId id="288" r:id="rId23"/>
    <p:sldId id="285" r:id="rId24"/>
    <p:sldId id="286" r:id="rId25"/>
    <p:sldId id="287" r:id="rId26"/>
    <p:sldId id="280" r:id="rId27"/>
    <p:sldId id="262" r:id="rId28"/>
  </p:sldIdLst>
  <p:sldSz cx="12192000" cy="6858000"/>
  <p:notesSz cx="6858000" cy="9144000"/>
  <p:embeddedFontLst>
    <p:embeddedFont>
      <p:font typeface="맑은 고딕" panose="020B0503020000020004" pitchFamily="34" charset="-127"/>
      <p:regular r:id="rId30"/>
      <p:bold r:id="rId3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F2F2"/>
    <a:srgbClr val="FF1D1D"/>
    <a:srgbClr val="7F7F7F"/>
    <a:srgbClr val="D9DA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107" autoAdjust="0"/>
    <p:restoredTop sz="74348"/>
  </p:normalViewPr>
  <p:slideViewPr>
    <p:cSldViewPr snapToGrid="0">
      <p:cViewPr varScale="1">
        <p:scale>
          <a:sx n="85" d="100"/>
          <a:sy n="85" d="100"/>
        </p:scale>
        <p:origin x="192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9CF38F-FD1B-2749-A412-017BA9000FF8}" type="datetimeFigureOut">
              <a:rPr kumimoji="1" lang="ko-KR" altLang="en-US" smtClean="0"/>
              <a:t>2019. 12. 9.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BD46B9-C37E-8141-9317-F6AFF38F6F1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763921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화학약품 종합 </a:t>
            </a:r>
            <a:r>
              <a:rPr kumimoji="1" lang="ko-KR" altLang="en-US"/>
              <a:t>관리 시스템에 대한 </a:t>
            </a:r>
            <a:r>
              <a:rPr kumimoji="1" lang="en-US" altLang="ko-KR"/>
              <a:t>Software Architecture Document </a:t>
            </a:r>
            <a:r>
              <a:rPr kumimoji="1" lang="ko-KR" altLang="en-US"/>
              <a:t>발표를 맡은 정영모 입니다</a:t>
            </a:r>
            <a:r>
              <a:rPr kumimoji="1" lang="en-US" altLang="ko-KR"/>
              <a:t>.</a:t>
            </a: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D46B9-C37E-8141-9317-F6AFF38F6F13}" type="slidenum">
              <a:rPr kumimoji="1" lang="ko-KR" altLang="en-US" smtClean="0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578761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여기서 가장 중요한 특징은 쿼리 </a:t>
            </a:r>
            <a:r>
              <a:rPr kumimoji="1" lang="ko-KR" altLang="en-US" dirty="0" err="1"/>
              <a:t>메소드라는</a:t>
            </a:r>
            <a:r>
              <a:rPr kumimoji="1" lang="ko-KR" altLang="en-US" dirty="0"/>
              <a:t> 것인데</a:t>
            </a:r>
            <a:r>
              <a:rPr kumimoji="1" lang="en-US" altLang="ko-KR" dirty="0"/>
              <a:t>,</a:t>
            </a:r>
          </a:p>
          <a:p>
            <a:r>
              <a:rPr kumimoji="1" lang="ko-KR" altLang="en-US" dirty="0"/>
              <a:t>정해진 규칙에 따라 </a:t>
            </a:r>
            <a:r>
              <a:rPr kumimoji="1" lang="ko-KR" altLang="en-US" dirty="0" err="1"/>
              <a:t>메소드를</a:t>
            </a:r>
            <a:r>
              <a:rPr kumimoji="1" lang="ko-KR" altLang="en-US" dirty="0"/>
              <a:t> 정의만 해 주면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SQL</a:t>
            </a:r>
            <a:r>
              <a:rPr kumimoji="1" lang="ko-KR" altLang="en-US" dirty="0"/>
              <a:t> 쿼리를 작성하지 않고도 질의를 수행 할 수 있다는 것 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D46B9-C37E-8141-9317-F6AFF38F6F13}" type="slidenum">
              <a:rPr kumimoji="1" lang="ko-KR" altLang="en-US" smtClean="0"/>
              <a:t>10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736030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예를 들어 </a:t>
            </a:r>
            <a:r>
              <a:rPr kumimoji="1" lang="en-US" altLang="ko-KR" dirty="0" err="1"/>
              <a:t>findByEmail</a:t>
            </a:r>
            <a:r>
              <a:rPr kumimoji="1" lang="ko-KR" altLang="en-US" dirty="0"/>
              <a:t>은 </a:t>
            </a:r>
            <a:r>
              <a:rPr kumimoji="1" lang="en-US" altLang="ko-KR" dirty="0"/>
              <a:t>email</a:t>
            </a:r>
            <a:r>
              <a:rPr kumimoji="1" lang="ko-KR" altLang="en-US" dirty="0"/>
              <a:t> 속성의 값 중 </a:t>
            </a:r>
            <a:r>
              <a:rPr kumimoji="1" lang="ko-KR" altLang="en-US" dirty="0" err="1"/>
              <a:t>파라미터로</a:t>
            </a:r>
            <a:r>
              <a:rPr kumimoji="1" lang="ko-KR" altLang="en-US" dirty="0"/>
              <a:t> 들어오는 </a:t>
            </a:r>
            <a:r>
              <a:rPr kumimoji="1" lang="en-US" altLang="ko-KR" dirty="0"/>
              <a:t>email</a:t>
            </a:r>
            <a:r>
              <a:rPr kumimoji="1" lang="ko-KR" altLang="en-US" dirty="0"/>
              <a:t>의 값에 해당하는 </a:t>
            </a:r>
            <a:r>
              <a:rPr kumimoji="1" lang="ko-KR" altLang="en-US" dirty="0" err="1"/>
              <a:t>튜플을</a:t>
            </a:r>
            <a:r>
              <a:rPr kumimoji="1" lang="ko-KR" altLang="en-US" dirty="0"/>
              <a:t> 찾아서 </a:t>
            </a:r>
            <a:r>
              <a:rPr kumimoji="1" lang="en-US" altLang="ko-KR" dirty="0"/>
              <a:t>User </a:t>
            </a:r>
            <a:r>
              <a:rPr kumimoji="1" lang="ko-KR" altLang="en-US" dirty="0"/>
              <a:t>클래스의 인스턴스로 </a:t>
            </a:r>
            <a:r>
              <a:rPr kumimoji="1" lang="ko-KR" altLang="en-US" dirty="0" err="1"/>
              <a:t>리턴해주는</a:t>
            </a:r>
            <a:r>
              <a:rPr kumimoji="1" lang="ko-KR" altLang="en-US" dirty="0"/>
              <a:t> 기능을 수행해 주게 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D46B9-C37E-8141-9317-F6AFF38F6F13}" type="slidenum">
              <a:rPr kumimoji="1" lang="ko-KR" altLang="en-US" smtClean="0"/>
              <a:t>11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270796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다음으로 간략히 설명드릴 내용은 </a:t>
            </a:r>
            <a:r>
              <a:rPr kumimoji="1" lang="en-US" altLang="ko-KR" dirty="0"/>
              <a:t>JSON</a:t>
            </a:r>
            <a:r>
              <a:rPr kumimoji="1" lang="ko-KR" altLang="en-US" dirty="0"/>
              <a:t>입니다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GUI</a:t>
            </a:r>
            <a:r>
              <a:rPr kumimoji="1" lang="ko-KR" altLang="en-US" dirty="0"/>
              <a:t>와 폼 등이 있는 </a:t>
            </a:r>
            <a:r>
              <a:rPr kumimoji="1" lang="ko-KR" altLang="en-US" dirty="0" err="1"/>
              <a:t>프론트엔드단과</a:t>
            </a:r>
            <a:r>
              <a:rPr kumimoji="1" lang="ko-KR" altLang="en-US" dirty="0"/>
              <a:t> 데이터 조작을 하는 </a:t>
            </a:r>
            <a:r>
              <a:rPr kumimoji="1" lang="ko-KR" altLang="en-US" dirty="0" err="1"/>
              <a:t>백엔드단이</a:t>
            </a:r>
            <a:r>
              <a:rPr kumimoji="1" lang="ko-KR" altLang="en-US" dirty="0"/>
              <a:t> 서로 이 </a:t>
            </a:r>
            <a:r>
              <a:rPr kumimoji="1" lang="en-US" altLang="ko-KR" dirty="0"/>
              <a:t>JSON</a:t>
            </a:r>
            <a:r>
              <a:rPr kumimoji="1" lang="ko-KR" altLang="en-US" dirty="0"/>
              <a:t> 형식으로 통신을 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 </a:t>
            </a:r>
            <a:endParaRPr kumimoji="1" lang="en-US" altLang="ko-KR" dirty="0"/>
          </a:p>
          <a:p>
            <a:r>
              <a:rPr kumimoji="1" lang="ko-KR" altLang="en-US" dirty="0"/>
              <a:t>또 </a:t>
            </a:r>
            <a:r>
              <a:rPr kumimoji="1" lang="en-US" altLang="ko-KR" dirty="0"/>
              <a:t>Spring boot</a:t>
            </a:r>
            <a:r>
              <a:rPr kumimoji="1" lang="ko-KR" altLang="en-US" dirty="0"/>
              <a:t>에서는 </a:t>
            </a:r>
            <a:r>
              <a:rPr kumimoji="1" lang="en-US" altLang="ko-KR" dirty="0"/>
              <a:t>JSON</a:t>
            </a:r>
            <a:r>
              <a:rPr kumimoji="1" lang="ko-KR" altLang="en-US" dirty="0"/>
              <a:t>을 클래스의 인스턴스로 자동 매핑 해 줍니다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D46B9-C37E-8141-9317-F6AFF38F6F13}" type="slidenum">
              <a:rPr kumimoji="1" lang="ko-KR" altLang="en-US" smtClean="0"/>
              <a:t>12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664057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read, create</a:t>
            </a:r>
            <a:r>
              <a:rPr kumimoji="1" lang="ko-KR" altLang="en-US" dirty="0"/>
              <a:t> 연산에 대한 시퀀스 다이어그램 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유저가 자신이 추가한 약품 목록을 읽어오는 기능과</a:t>
            </a:r>
            <a:r>
              <a:rPr kumimoji="1" lang="en-US" altLang="ko-KR" dirty="0"/>
              <a:t>,</a:t>
            </a:r>
            <a:r>
              <a:rPr kumimoji="1" lang="ko-KR" altLang="en-US" dirty="0"/>
              <a:t> 새로운 약품 하나를 추가하는 기능을 바탕으로 템플릿을 작성하였습니다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D46B9-C37E-8141-9317-F6AFF38F6F13}" type="slidenum">
              <a:rPr kumimoji="1" lang="ko-KR" altLang="en-US" smtClean="0"/>
              <a:t>13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700258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우선 화학 약품 리스트 불러오기에 대한 템플릿 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D46B9-C37E-8141-9317-F6AFF38F6F13}" type="slidenum">
              <a:rPr kumimoji="1" lang="ko-KR" altLang="en-US" smtClean="0"/>
              <a:t>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155250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폼에서 유저의 </a:t>
            </a:r>
            <a:r>
              <a:rPr kumimoji="1" lang="en-US" altLang="ko-KR" dirty="0"/>
              <a:t>id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받아 </a:t>
            </a:r>
            <a:r>
              <a:rPr kumimoji="1" lang="ko-KR" altLang="en-US" dirty="0" err="1"/>
              <a:t>백엔드단으로</a:t>
            </a:r>
            <a:r>
              <a:rPr kumimoji="1" lang="ko-KR" altLang="en-US" dirty="0"/>
              <a:t> </a:t>
            </a:r>
            <a:r>
              <a:rPr kumimoji="1" lang="en-US" altLang="ko-KR" dirty="0"/>
              <a:t>http </a:t>
            </a:r>
            <a:r>
              <a:rPr kumimoji="1" lang="ko-KR" altLang="en-US" dirty="0"/>
              <a:t>요청을 보내줍니다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D46B9-C37E-8141-9317-F6AFF38F6F13}" type="slidenum">
              <a:rPr kumimoji="1" lang="ko-KR" altLang="en-US" smtClean="0"/>
              <a:t>15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230801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컨트롤 클래스에서 </a:t>
            </a:r>
            <a:r>
              <a:rPr kumimoji="1" lang="en-US" altLang="ko-KR" dirty="0"/>
              <a:t>@Entity</a:t>
            </a:r>
            <a:r>
              <a:rPr kumimoji="1" lang="ko-KR" altLang="en-US" dirty="0"/>
              <a:t>클래스의 </a:t>
            </a:r>
            <a:r>
              <a:rPr kumimoji="1" lang="ko-KR" altLang="en-US" dirty="0" err="1"/>
              <a:t>메소드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CrudRepository</a:t>
            </a:r>
            <a:r>
              <a:rPr kumimoji="1" lang="ko-KR" altLang="en-US" dirty="0"/>
              <a:t>에 선언된 </a:t>
            </a:r>
            <a:r>
              <a:rPr kumimoji="1" lang="ko-KR" altLang="en-US" dirty="0" err="1"/>
              <a:t>메소드를</a:t>
            </a:r>
            <a:r>
              <a:rPr kumimoji="1" lang="ko-KR" altLang="en-US" dirty="0"/>
              <a:t> 호출하게 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요청으로 </a:t>
            </a:r>
            <a:r>
              <a:rPr kumimoji="1" lang="en-US" altLang="ko-KR" dirty="0"/>
              <a:t>user</a:t>
            </a:r>
            <a:r>
              <a:rPr kumimoji="1" lang="ko-KR" altLang="en-US" dirty="0"/>
              <a:t>의 </a:t>
            </a:r>
            <a:r>
              <a:rPr kumimoji="1" lang="ko-KR" altLang="en-US" dirty="0" err="1"/>
              <a:t>식별자인</a:t>
            </a:r>
            <a:r>
              <a:rPr kumimoji="1" lang="ko-KR" altLang="en-US" dirty="0"/>
              <a:t> </a:t>
            </a:r>
            <a:r>
              <a:rPr kumimoji="1" lang="en-US" altLang="ko-KR" dirty="0"/>
              <a:t>id</a:t>
            </a:r>
            <a:r>
              <a:rPr kumimoji="1" lang="ko-KR" altLang="en-US" dirty="0"/>
              <a:t>가 </a:t>
            </a:r>
            <a:r>
              <a:rPr kumimoji="1" lang="ko-KR" altLang="en-US" dirty="0" err="1"/>
              <a:t>파라미터로</a:t>
            </a:r>
            <a:r>
              <a:rPr kumimoji="1" lang="ko-KR" altLang="en-US" dirty="0"/>
              <a:t> 들어오게 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en-US" altLang="ko-KR" dirty="0" err="1"/>
              <a:t>userRepository</a:t>
            </a:r>
            <a:r>
              <a:rPr kumimoji="1" lang="ko-KR" altLang="en-US" dirty="0"/>
              <a:t>의 </a:t>
            </a:r>
            <a:r>
              <a:rPr kumimoji="1" lang="en-US" altLang="ko-KR" dirty="0" err="1"/>
              <a:t>findByID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메소드를</a:t>
            </a:r>
            <a:r>
              <a:rPr kumimoji="1" lang="ko-KR" altLang="en-US" dirty="0"/>
              <a:t> 통해 해당 </a:t>
            </a:r>
            <a:r>
              <a:rPr kumimoji="1" lang="en-US" altLang="ko-KR" dirty="0"/>
              <a:t>id</a:t>
            </a:r>
            <a:r>
              <a:rPr kumimoji="1" lang="ko-KR" altLang="en-US" dirty="0"/>
              <a:t>의 유저를 불러올 수 있으며</a:t>
            </a:r>
            <a:r>
              <a:rPr kumimoji="1" lang="en-US" altLang="ko-KR" dirty="0"/>
              <a:t>,</a:t>
            </a:r>
          </a:p>
          <a:p>
            <a:r>
              <a:rPr kumimoji="1" lang="ko-KR" altLang="en-US" dirty="0"/>
              <a:t>해당 인스턴스 안에는 연관관계가 설정 된 </a:t>
            </a:r>
            <a:r>
              <a:rPr kumimoji="1" lang="en-US" altLang="ko-KR" dirty="0"/>
              <a:t>Chemical</a:t>
            </a:r>
            <a:r>
              <a:rPr kumimoji="1" lang="ko-KR" altLang="en-US" dirty="0"/>
              <a:t>의 리스트가 인스턴스 변수로 들어있게 됩니다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 err="1"/>
              <a:t>게터로</a:t>
            </a:r>
            <a:r>
              <a:rPr kumimoji="1" lang="ko-KR" altLang="en-US" dirty="0"/>
              <a:t> 해당 변수를 불러와서 리턴 해 주게 되면</a:t>
            </a:r>
            <a:r>
              <a:rPr kumimoji="1" lang="en-US" altLang="ko-KR" dirty="0"/>
              <a:t>,</a:t>
            </a:r>
            <a:r>
              <a:rPr kumimoji="1" lang="ko-KR" altLang="en-US" dirty="0"/>
              <a:t> 유저가 추가한 화학 약품의 리스트의 </a:t>
            </a:r>
            <a:r>
              <a:rPr kumimoji="1" lang="en-US" altLang="ko-KR" dirty="0"/>
              <a:t>read</a:t>
            </a:r>
            <a:r>
              <a:rPr kumimoji="1" lang="ko-KR" altLang="en-US" dirty="0"/>
              <a:t>가 성공하게 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D46B9-C37E-8141-9317-F6AFF38F6F13}" type="slidenum">
              <a:rPr kumimoji="1" lang="ko-KR" altLang="en-US" smtClean="0"/>
              <a:t>16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449831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다음은 화학 약품 추가하기에 대한 템플릿 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D46B9-C37E-8141-9317-F6AFF38F6F13}" type="slidenum">
              <a:rPr kumimoji="1" lang="ko-KR" altLang="en-US" smtClean="0"/>
              <a:t>17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625552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폼에서 유저의 </a:t>
            </a:r>
            <a:r>
              <a:rPr kumimoji="1" lang="en-US" altLang="ko-KR" dirty="0"/>
              <a:t>id</a:t>
            </a:r>
            <a:r>
              <a:rPr kumimoji="1" lang="ko-KR" altLang="en-US" dirty="0"/>
              <a:t>와 함께  </a:t>
            </a:r>
            <a:r>
              <a:rPr kumimoji="1" lang="en-US" altLang="ko-KR" dirty="0"/>
              <a:t>chemical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name, place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백엔드단으로</a:t>
            </a:r>
            <a:r>
              <a:rPr kumimoji="1" lang="ko-KR" altLang="en-US" dirty="0"/>
              <a:t> </a:t>
            </a:r>
            <a:r>
              <a:rPr kumimoji="1" lang="en-US" altLang="ko-KR" dirty="0"/>
              <a:t>http </a:t>
            </a:r>
            <a:r>
              <a:rPr kumimoji="1" lang="ko-KR" altLang="en-US" dirty="0" err="1"/>
              <a:t>요쳥을</a:t>
            </a:r>
            <a:r>
              <a:rPr kumimoji="1" lang="ko-KR" altLang="en-US" dirty="0"/>
              <a:t> 보내주게 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D46B9-C37E-8141-9317-F6AFF38F6F13}" type="slidenum">
              <a:rPr kumimoji="1" lang="ko-KR" altLang="en-US" smtClean="0"/>
              <a:t>18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2220011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입력으로 </a:t>
            </a:r>
            <a:r>
              <a:rPr kumimoji="1" lang="en-US" altLang="ko-KR" dirty="0"/>
              <a:t>user</a:t>
            </a:r>
            <a:r>
              <a:rPr kumimoji="1" lang="ko-KR" altLang="en-US" dirty="0"/>
              <a:t>의 </a:t>
            </a:r>
            <a:r>
              <a:rPr kumimoji="1" lang="ko-KR" altLang="en-US" dirty="0" err="1"/>
              <a:t>식별자인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userID</a:t>
            </a:r>
            <a:r>
              <a:rPr kumimoji="1" lang="en-US" altLang="ko-KR" dirty="0"/>
              <a:t>,  JSON</a:t>
            </a:r>
            <a:r>
              <a:rPr kumimoji="1" lang="ko-KR" altLang="en-US" dirty="0"/>
              <a:t> 형태의 화학 약품 정보가 자동으로 </a:t>
            </a:r>
            <a:r>
              <a:rPr kumimoji="1" lang="ko-KR" altLang="en-US" dirty="0" err="1"/>
              <a:t>매핑된</a:t>
            </a:r>
            <a:r>
              <a:rPr kumimoji="1" lang="en-US" altLang="ko-KR" dirty="0"/>
              <a:t> Chemical </a:t>
            </a:r>
            <a:r>
              <a:rPr kumimoji="1" lang="ko-KR" altLang="en-US" dirty="0"/>
              <a:t>인스턴스가 들어오게 됩니다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우선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chemical</a:t>
            </a:r>
            <a:r>
              <a:rPr kumimoji="1" lang="ko-KR" altLang="en-US" dirty="0"/>
              <a:t>클래스의 현재 시간을 등록 해주는 </a:t>
            </a:r>
            <a:r>
              <a:rPr kumimoji="1" lang="en-US" altLang="ko-KR" dirty="0" err="1"/>
              <a:t>setPresentTime</a:t>
            </a:r>
            <a:r>
              <a:rPr kumimoji="1" lang="en-US" altLang="ko-KR" dirty="0"/>
              <a:t> </a:t>
            </a:r>
            <a:r>
              <a:rPr kumimoji="1" lang="ko-KR" altLang="en-US" dirty="0" err="1"/>
              <a:t>메소드를</a:t>
            </a:r>
            <a:r>
              <a:rPr kumimoji="1" lang="ko-KR" altLang="en-US" dirty="0"/>
              <a:t> 통해 현재 시간을 </a:t>
            </a:r>
            <a:r>
              <a:rPr kumimoji="1" lang="en-US" altLang="ko-KR" dirty="0"/>
              <a:t>chemical</a:t>
            </a:r>
            <a:r>
              <a:rPr kumimoji="1" lang="ko-KR" altLang="en-US" dirty="0"/>
              <a:t>의 인스턴스 변수에 저장 해 두고 </a:t>
            </a:r>
            <a:endParaRPr kumimoji="1" lang="en-US" altLang="ko-KR" dirty="0"/>
          </a:p>
          <a:p>
            <a:r>
              <a:rPr kumimoji="1" lang="en-US" altLang="ko-KR" dirty="0" err="1"/>
              <a:t>chemicalRepository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save </a:t>
            </a:r>
            <a:r>
              <a:rPr kumimoji="1" lang="ko-KR" altLang="en-US" dirty="0" err="1"/>
              <a:t>메소드를</a:t>
            </a:r>
            <a:r>
              <a:rPr kumimoji="1" lang="ko-KR" altLang="en-US" dirty="0"/>
              <a:t> 통해 해당 약품을 저장 해 줍니다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 err="1"/>
              <a:t>리턴되는</a:t>
            </a:r>
            <a:r>
              <a:rPr kumimoji="1" lang="ko-KR" altLang="en-US" dirty="0"/>
              <a:t> 인스턴스에는 </a:t>
            </a:r>
            <a:r>
              <a:rPr kumimoji="1" lang="en-US" altLang="ko-KR" dirty="0"/>
              <a:t>chemical</a:t>
            </a:r>
            <a:r>
              <a:rPr kumimoji="1" lang="ko-KR" altLang="en-US" dirty="0"/>
              <a:t>의 자동으로 생성된 식별자가 들어 있게 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 그 다음엔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userRepository</a:t>
            </a:r>
            <a:r>
              <a:rPr kumimoji="1" lang="ko-KR" altLang="en-US" dirty="0"/>
              <a:t>의 </a:t>
            </a:r>
            <a:r>
              <a:rPr kumimoji="1" lang="en-US" altLang="ko-KR" dirty="0" err="1"/>
              <a:t>findById</a:t>
            </a:r>
            <a:r>
              <a:rPr kumimoji="1" lang="ko-KR" altLang="en-US" dirty="0" err="1"/>
              <a:t>메소드를</a:t>
            </a:r>
            <a:r>
              <a:rPr kumimoji="1" lang="ko-KR" altLang="en-US" dirty="0"/>
              <a:t> 호출해 유저를 찾아주며</a:t>
            </a:r>
            <a:r>
              <a:rPr kumimoji="1" lang="en-US" altLang="ko-KR" dirty="0"/>
              <a:t>,</a:t>
            </a:r>
          </a:p>
          <a:p>
            <a:r>
              <a:rPr kumimoji="1" lang="ko-KR" altLang="en-US" dirty="0"/>
              <a:t>유저의 </a:t>
            </a:r>
            <a:r>
              <a:rPr kumimoji="1" lang="en-US" altLang="ko-KR" dirty="0" err="1"/>
              <a:t>ChemicalList</a:t>
            </a:r>
            <a:r>
              <a:rPr kumimoji="1" lang="ko-KR" altLang="en-US" dirty="0"/>
              <a:t>에 위에서 저장 한 </a:t>
            </a:r>
            <a:r>
              <a:rPr kumimoji="1" lang="en-US" altLang="ko-KR" dirty="0" err="1"/>
              <a:t>savedChemical</a:t>
            </a:r>
            <a:r>
              <a:rPr kumimoji="1" lang="ko-KR" altLang="en-US" dirty="0"/>
              <a:t>을 추가 해 준 뒤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save </a:t>
            </a:r>
            <a:r>
              <a:rPr kumimoji="1" lang="ko-KR" altLang="en-US" dirty="0"/>
              <a:t>해 주면</a:t>
            </a:r>
            <a:endParaRPr kumimoji="1" lang="en-US" altLang="ko-KR" dirty="0"/>
          </a:p>
          <a:p>
            <a:r>
              <a:rPr kumimoji="1" lang="ko-KR" altLang="en-US" dirty="0"/>
              <a:t>연관관계 또한 저장되게 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추가하는 기능 이므로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리턴값은</a:t>
            </a:r>
            <a:r>
              <a:rPr kumimoji="1" lang="ko-KR" altLang="en-US" dirty="0"/>
              <a:t> 없습니다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D46B9-C37E-8141-9317-F6AFF38F6F13}" type="slidenum">
              <a:rPr kumimoji="1" lang="ko-KR" altLang="en-US" smtClean="0"/>
              <a:t>19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302338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저희 이번 발표는 </a:t>
            </a:r>
            <a:endParaRPr kumimoji="1" lang="en-US" altLang="ko-KR" dirty="0"/>
          </a:p>
          <a:p>
            <a:r>
              <a:rPr kumimoji="1" lang="en-US" altLang="ko-KR" dirty="0"/>
              <a:t>1.</a:t>
            </a:r>
            <a:r>
              <a:rPr kumimoji="1" lang="ko-KR" altLang="en-US" dirty="0"/>
              <a:t> </a:t>
            </a:r>
            <a:r>
              <a:rPr kumimoji="1" lang="en-US" altLang="ko-KR" dirty="0"/>
              <a:t>~</a:t>
            </a:r>
            <a:r>
              <a:rPr kumimoji="1" lang="ko-KR" altLang="en-US" dirty="0"/>
              <a:t> </a:t>
            </a:r>
            <a:r>
              <a:rPr kumimoji="1" lang="en-US" altLang="ko-KR" dirty="0"/>
              <a:t>2.~</a:t>
            </a:r>
            <a:r>
              <a:rPr kumimoji="1" lang="ko-KR" altLang="en-US" dirty="0"/>
              <a:t> </a:t>
            </a:r>
            <a:r>
              <a:rPr kumimoji="1" lang="en-US" altLang="ko-KR" dirty="0"/>
              <a:t>3.~</a:t>
            </a:r>
            <a:r>
              <a:rPr kumimoji="1" lang="ko-KR" altLang="en-US" dirty="0"/>
              <a:t> 내용의 순으로 발표하도록 하겠습니다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D46B9-C37E-8141-9317-F6AFF38F6F13}" type="slidenum">
              <a:rPr kumimoji="1" lang="ko-KR" altLang="en-US" smtClean="0"/>
              <a:t>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8809375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두번째로</a:t>
            </a:r>
            <a:r>
              <a:rPr kumimoji="1" lang="en-US" altLang="ko-KR" dirty="0"/>
              <a:t>,</a:t>
            </a:r>
            <a:r>
              <a:rPr kumimoji="1" lang="ko-KR" altLang="en-US" dirty="0"/>
              <a:t> 클래스 디자인에 대해 설명 드리겠습니다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D46B9-C37E-8141-9317-F6AFF38F6F13}" type="slidenum">
              <a:rPr kumimoji="1" lang="ko-KR" altLang="en-US" smtClean="0"/>
              <a:t>20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2516422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전체적인 클래스 다이어그램입니다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 이중 설명을 위해 기능상의 의미가 있는 세 부분으로 나누어서</a:t>
            </a:r>
            <a:r>
              <a:rPr kumimoji="1" lang="en-US" altLang="ko-KR" dirty="0"/>
              <a:t>,</a:t>
            </a:r>
            <a:r>
              <a:rPr kumimoji="1" lang="ko-KR" altLang="en-US" dirty="0"/>
              <a:t> 또 각 클래스 별로 특징적인 </a:t>
            </a:r>
            <a:r>
              <a:rPr kumimoji="1" lang="ko-KR" altLang="en-US" dirty="0" err="1"/>
              <a:t>어트리뷰트들을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설명드리겠습니다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D46B9-C37E-8141-9317-F6AFF38F6F13}" type="slidenum">
              <a:rPr kumimoji="1" lang="ko-KR" altLang="en-US" smtClean="0"/>
              <a:t>21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195408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회원의 정보가 담길 </a:t>
            </a:r>
            <a:r>
              <a:rPr kumimoji="1" lang="en-US" altLang="ko-KR" dirty="0"/>
              <a:t>user, </a:t>
            </a:r>
            <a:r>
              <a:rPr kumimoji="1" lang="ko-KR" altLang="en-US" dirty="0"/>
              <a:t>랩 </a:t>
            </a:r>
            <a:r>
              <a:rPr kumimoji="1" lang="en-US" altLang="ko-KR" dirty="0"/>
              <a:t>lab, </a:t>
            </a:r>
            <a:r>
              <a:rPr kumimoji="1" lang="ko-KR" altLang="en-US" dirty="0"/>
              <a:t>랩에서 사용되는 </a:t>
            </a:r>
            <a:r>
              <a:rPr kumimoji="1" lang="ko-KR" altLang="en-US" dirty="0" err="1"/>
              <a:t>실험기구들</a:t>
            </a:r>
            <a:r>
              <a:rPr kumimoji="1" lang="ko-KR" altLang="en-US" dirty="0"/>
              <a:t> </a:t>
            </a:r>
            <a:r>
              <a:rPr kumimoji="1" lang="en-US" altLang="ko-KR" dirty="0"/>
              <a:t>apparatus, </a:t>
            </a:r>
            <a:r>
              <a:rPr kumimoji="1" lang="ko-KR" altLang="en-US" dirty="0"/>
              <a:t>그리고 실험기구들의 예약 정보인 </a:t>
            </a:r>
            <a:r>
              <a:rPr kumimoji="1" lang="en-US" altLang="ko-KR" dirty="0"/>
              <a:t>schedule 4</a:t>
            </a:r>
            <a:r>
              <a:rPr kumimoji="1" lang="ko-KR" altLang="en-US" dirty="0"/>
              <a:t>가지의 클래스 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먼저 </a:t>
            </a:r>
            <a:r>
              <a:rPr kumimoji="1" lang="en-US" altLang="ko-KR" dirty="0"/>
              <a:t>User </a:t>
            </a:r>
            <a:r>
              <a:rPr kumimoji="1" lang="ko-KR" altLang="en-US" dirty="0"/>
              <a:t>클래스 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랩 </a:t>
            </a:r>
            <a:r>
              <a:rPr kumimoji="1" lang="ko-KR" altLang="en-US" dirty="0" err="1"/>
              <a:t>가입일에</a:t>
            </a:r>
            <a:r>
              <a:rPr kumimoji="1" lang="ko-KR" altLang="en-US" dirty="0"/>
              <a:t> 따라 약품 노출 기간이 다르고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약품 노출 기간에 따라 발생되는 </a:t>
            </a:r>
            <a:r>
              <a:rPr kumimoji="1" lang="ko-KR" altLang="en-US" dirty="0" err="1"/>
              <a:t>의심질병</a:t>
            </a:r>
            <a:r>
              <a:rPr kumimoji="1" lang="ko-KR" altLang="en-US" dirty="0"/>
              <a:t> 알림이 다르기 때문에</a:t>
            </a:r>
            <a:r>
              <a:rPr kumimoji="1" lang="en-US" altLang="ko-KR" dirty="0"/>
              <a:t>,</a:t>
            </a:r>
            <a:r>
              <a:rPr kumimoji="1" lang="ko-KR" altLang="en-US" dirty="0"/>
              <a:t> 랩 </a:t>
            </a:r>
            <a:r>
              <a:rPr kumimoji="1" lang="ko-KR" altLang="en-US" dirty="0" err="1"/>
              <a:t>가입일인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labEnrollDate</a:t>
            </a:r>
            <a:r>
              <a:rPr kumimoji="1" lang="ko-KR" altLang="en-US" dirty="0"/>
              <a:t>가 필요합니다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또 여러 </a:t>
            </a:r>
            <a:r>
              <a:rPr kumimoji="1" lang="en-US" altLang="ko-KR" dirty="0"/>
              <a:t>user</a:t>
            </a:r>
            <a:r>
              <a:rPr kumimoji="1" lang="ko-KR" altLang="en-US" dirty="0"/>
              <a:t>들이 소속 될 </a:t>
            </a:r>
            <a:r>
              <a:rPr kumimoji="1" lang="en-US" altLang="ko-KR" dirty="0"/>
              <a:t>lab </a:t>
            </a:r>
            <a:r>
              <a:rPr kumimoji="1" lang="ko-KR" altLang="en-US" dirty="0"/>
              <a:t>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랩 가입 시에 비밀번호를 확인 한 후에 가입할 수 있기 때문에</a:t>
            </a:r>
            <a:r>
              <a:rPr kumimoji="1" lang="en-US" altLang="ko-KR" dirty="0"/>
              <a:t>,</a:t>
            </a:r>
            <a:r>
              <a:rPr kumimoji="1" lang="ko-KR" altLang="en-US" dirty="0"/>
              <a:t> 랩 생성 시에 비밀번호를 설정합니다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따라서 </a:t>
            </a:r>
            <a:r>
              <a:rPr kumimoji="1" lang="en-US" altLang="ko-KR" dirty="0"/>
              <a:t>password  </a:t>
            </a:r>
            <a:r>
              <a:rPr kumimoji="1" lang="ko-KR" altLang="en-US" dirty="0" err="1"/>
              <a:t>어트리뷰트가</a:t>
            </a:r>
            <a:r>
              <a:rPr kumimoji="1" lang="ko-KR" altLang="en-US" dirty="0"/>
              <a:t> 필요합니다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en-US" altLang="ko-KR" dirty="0"/>
              <a:t>lab</a:t>
            </a:r>
            <a:r>
              <a:rPr kumimoji="1" lang="ko-KR" altLang="en-US" dirty="0"/>
              <a:t>은 첫 </a:t>
            </a:r>
            <a:r>
              <a:rPr kumimoji="1" lang="en-US" altLang="ko-KR" dirty="0"/>
              <a:t>lab </a:t>
            </a:r>
            <a:r>
              <a:rPr kumimoji="1" lang="ko-KR" altLang="en-US" dirty="0" err="1"/>
              <a:t>생성자</a:t>
            </a:r>
            <a:r>
              <a:rPr kumimoji="1" lang="ko-KR" altLang="en-US" dirty="0"/>
              <a:t> </a:t>
            </a:r>
            <a:r>
              <a:rPr kumimoji="1" lang="en-US" altLang="ko-KR" dirty="0"/>
              <a:t>1</a:t>
            </a:r>
            <a:r>
              <a:rPr kumimoji="1" lang="ko-KR" altLang="en-US" dirty="0"/>
              <a:t>명 이상의 </a:t>
            </a:r>
            <a:r>
              <a:rPr kumimoji="1" lang="en-US" altLang="ko-KR" dirty="0"/>
              <a:t>user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참조하게 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또한 </a:t>
            </a:r>
            <a:r>
              <a:rPr kumimoji="1" lang="en-US" altLang="ko-KR" dirty="0"/>
              <a:t>0</a:t>
            </a:r>
            <a:r>
              <a:rPr kumimoji="1" lang="ko-KR" altLang="en-US" dirty="0"/>
              <a:t>개 이상의 실험기구 </a:t>
            </a:r>
            <a:r>
              <a:rPr kumimoji="1" lang="en-US" altLang="ko-KR" dirty="0"/>
              <a:t>apparatus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참조합니다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그리고 하나의 </a:t>
            </a:r>
            <a:r>
              <a:rPr kumimoji="1" lang="ko-KR" altLang="en-US" dirty="0" err="1"/>
              <a:t>실험기구에</a:t>
            </a:r>
            <a:r>
              <a:rPr kumimoji="1" lang="ko-KR" altLang="en-US" dirty="0"/>
              <a:t> 다른 시간의 </a:t>
            </a:r>
            <a:r>
              <a:rPr kumimoji="1" lang="ko-KR" altLang="en-US" dirty="0" err="1"/>
              <a:t>여러개의</a:t>
            </a:r>
            <a:r>
              <a:rPr kumimoji="1" lang="ko-KR" altLang="en-US" dirty="0"/>
              <a:t> 예약이 있을 수 있으므로  </a:t>
            </a:r>
            <a:r>
              <a:rPr kumimoji="1" lang="en-US" altLang="ko-KR" dirty="0"/>
              <a:t>apparatus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0</a:t>
            </a:r>
            <a:r>
              <a:rPr kumimoji="1" lang="ko-KR" altLang="en-US" dirty="0"/>
              <a:t>개 이상의 </a:t>
            </a:r>
            <a:r>
              <a:rPr kumimoji="1" lang="en-US" altLang="ko-KR" dirty="0"/>
              <a:t>schedule</a:t>
            </a:r>
            <a:r>
              <a:rPr kumimoji="1" lang="ko-KR" altLang="en-US" dirty="0"/>
              <a:t>을 참조하게 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D46B9-C37E-8141-9317-F6AFF38F6F13}" type="slidenum">
              <a:rPr kumimoji="1" lang="ko-KR" altLang="en-US" smtClean="0"/>
              <a:t>22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8975065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그 다음으로</a:t>
            </a:r>
            <a:r>
              <a:rPr kumimoji="1" lang="en-US" altLang="ko-KR" dirty="0"/>
              <a:t>,</a:t>
            </a:r>
            <a:r>
              <a:rPr kumimoji="1" lang="ko-KR" altLang="en-US" dirty="0"/>
              <a:t> 약품이 보관 될 장소인 </a:t>
            </a:r>
            <a:r>
              <a:rPr kumimoji="1" lang="en-US" altLang="ko-KR" dirty="0"/>
              <a:t>inventory, </a:t>
            </a:r>
            <a:r>
              <a:rPr kumimoji="1" lang="ko-KR" altLang="en-US" dirty="0"/>
              <a:t>화학 약품 재고 하나를 의미하는 </a:t>
            </a:r>
            <a:r>
              <a:rPr kumimoji="1" lang="en-US" altLang="ko-KR" dirty="0"/>
              <a:t>Stock, </a:t>
            </a:r>
            <a:r>
              <a:rPr kumimoji="1" lang="ko-KR" altLang="en-US" dirty="0"/>
              <a:t>화학 약품의 특성을 의미하는 </a:t>
            </a:r>
            <a:r>
              <a:rPr kumimoji="1" lang="en-US" altLang="ko-KR" dirty="0"/>
              <a:t>chemical</a:t>
            </a:r>
            <a:r>
              <a:rPr kumimoji="1" lang="ko-KR" altLang="en-US" dirty="0"/>
              <a:t> 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우선 화학 약품 각 재고들은 </a:t>
            </a:r>
            <a:r>
              <a:rPr kumimoji="1" lang="en-US" altLang="ko-KR" dirty="0"/>
              <a:t>inventory</a:t>
            </a:r>
            <a:r>
              <a:rPr kumimoji="1" lang="ko-KR" altLang="en-US" dirty="0"/>
              <a:t>에 속하므로 </a:t>
            </a:r>
            <a:r>
              <a:rPr kumimoji="1" lang="en-US" altLang="ko-KR" dirty="0"/>
              <a:t>inventory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0</a:t>
            </a:r>
            <a:r>
              <a:rPr kumimoji="1" lang="ko-KR" altLang="en-US" dirty="0"/>
              <a:t>개 이상의 </a:t>
            </a:r>
            <a:r>
              <a:rPr kumimoji="1" lang="en-US" altLang="ko-KR" dirty="0"/>
              <a:t>stock</a:t>
            </a:r>
            <a:r>
              <a:rPr kumimoji="1" lang="ko-KR" altLang="en-US" dirty="0"/>
              <a:t>을 갖게 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또</a:t>
            </a:r>
            <a:r>
              <a:rPr kumimoji="1" lang="en-US" altLang="ko-KR" dirty="0"/>
              <a:t>,</a:t>
            </a:r>
            <a:r>
              <a:rPr kumimoji="1" lang="ko-KR" altLang="en-US" dirty="0"/>
              <a:t> 각 </a:t>
            </a:r>
            <a:r>
              <a:rPr kumimoji="1" lang="en-US" altLang="ko-KR" dirty="0"/>
              <a:t>stock</a:t>
            </a:r>
            <a:r>
              <a:rPr kumimoji="1" lang="ko-KR" altLang="en-US" dirty="0"/>
              <a:t>은 한번에 한 종류의 화학 약품을 의미하므로</a:t>
            </a:r>
            <a:r>
              <a:rPr kumimoji="1" lang="en-US" altLang="ko-KR" dirty="0"/>
              <a:t>,</a:t>
            </a:r>
            <a:r>
              <a:rPr kumimoji="1" lang="ko-KR" altLang="en-US" dirty="0"/>
              <a:t> 하나의 </a:t>
            </a:r>
            <a:r>
              <a:rPr kumimoji="1" lang="en-US" altLang="ko-KR" dirty="0"/>
              <a:t>chemical</a:t>
            </a:r>
            <a:r>
              <a:rPr kumimoji="1" lang="ko-KR" altLang="en-US" dirty="0"/>
              <a:t>을 참조하게 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보관 장소 추천에서는 약품 보관 장소들의 특성과</a:t>
            </a:r>
            <a:r>
              <a:rPr kumimoji="1" lang="en-US" altLang="ko-KR" dirty="0"/>
              <a:t>,</a:t>
            </a:r>
            <a:r>
              <a:rPr kumimoji="1" lang="ko-KR" altLang="en-US" dirty="0"/>
              <a:t> 화학 약품의 특성이 사용되게 되는데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화학 약품의 특성 </a:t>
            </a:r>
            <a:r>
              <a:rPr kumimoji="1" lang="en-US" altLang="ko-KR" dirty="0"/>
              <a:t>Chemical</a:t>
            </a:r>
            <a:r>
              <a:rPr kumimoji="1" lang="ko-KR" altLang="en-US" dirty="0"/>
              <a:t> 클래스의 </a:t>
            </a:r>
            <a:r>
              <a:rPr kumimoji="1" lang="ko-KR" altLang="en-US" dirty="0" err="1"/>
              <a:t>어트리뷰트와</a:t>
            </a:r>
            <a:r>
              <a:rPr kumimoji="1" lang="en-US" altLang="ko-KR" dirty="0"/>
              <a:t>,</a:t>
            </a:r>
            <a:r>
              <a:rPr kumimoji="1" lang="ko-KR" altLang="en-US" dirty="0"/>
              <a:t> 이와 관련 있는 보관 장소의 특성 </a:t>
            </a:r>
            <a:r>
              <a:rPr kumimoji="1" lang="en-US" altLang="ko-KR" dirty="0"/>
              <a:t>Inventory</a:t>
            </a:r>
            <a:r>
              <a:rPr kumimoji="1" lang="ko-KR" altLang="en-US" dirty="0"/>
              <a:t> 클래스의 </a:t>
            </a:r>
            <a:r>
              <a:rPr kumimoji="1" lang="ko-KR" altLang="en-US" dirty="0" err="1"/>
              <a:t>어트리뷰트를</a:t>
            </a:r>
            <a:r>
              <a:rPr kumimoji="1" lang="ko-KR" altLang="en-US" dirty="0"/>
              <a:t> 같은 색으로 표시 해 보았습니다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첫번째 예를 들어보자면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en-US" altLang="ko-KR" dirty="0"/>
              <a:t>inventory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temperature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chemical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status, </a:t>
            </a:r>
            <a:r>
              <a:rPr kumimoji="1" lang="en-US" altLang="ko-KR" dirty="0" err="1"/>
              <a:t>meltingpoint</a:t>
            </a:r>
            <a:r>
              <a:rPr kumimoji="1" lang="en-US" altLang="ko-KR" dirty="0"/>
              <a:t>, </a:t>
            </a:r>
            <a:r>
              <a:rPr kumimoji="1" lang="en-US" altLang="ko-KR" dirty="0" err="1"/>
              <a:t>boilingpoint</a:t>
            </a:r>
            <a:r>
              <a:rPr kumimoji="1" lang="ko-KR" altLang="en-US" dirty="0"/>
              <a:t>와 연관이 있습니다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만약 성상 </a:t>
            </a:r>
            <a:r>
              <a:rPr kumimoji="1" lang="en-US" altLang="ko-KR" dirty="0"/>
              <a:t>status</a:t>
            </a:r>
            <a:r>
              <a:rPr kumimoji="1" lang="ko-KR" altLang="en-US" dirty="0"/>
              <a:t>가 액체일 경우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temperature</a:t>
            </a:r>
            <a:r>
              <a:rPr kumimoji="1" lang="ko-KR" altLang="en-US" dirty="0"/>
              <a:t>는 </a:t>
            </a:r>
            <a:r>
              <a:rPr kumimoji="1" lang="en-US" altLang="ko-KR" dirty="0" err="1"/>
              <a:t>meptingpoint</a:t>
            </a:r>
            <a:r>
              <a:rPr kumimoji="1" lang="ko-KR" altLang="en-US" dirty="0"/>
              <a:t>와 </a:t>
            </a:r>
            <a:r>
              <a:rPr kumimoji="1" lang="en-US" altLang="ko-KR" dirty="0" err="1"/>
              <a:t>boilingpoint</a:t>
            </a:r>
            <a:r>
              <a:rPr kumimoji="1" lang="ko-KR" altLang="en-US" dirty="0"/>
              <a:t> 사이에 있어야 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D46B9-C37E-8141-9317-F6AFF38F6F13}" type="slidenum">
              <a:rPr kumimoji="1" lang="ko-KR" altLang="en-US" smtClean="0"/>
              <a:t>23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6876498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다음은 </a:t>
            </a:r>
            <a:r>
              <a:rPr kumimoji="1" lang="en-US" altLang="ko-KR" dirty="0"/>
              <a:t>3</a:t>
            </a:r>
            <a:r>
              <a:rPr kumimoji="1" lang="ko-KR" altLang="en-US" dirty="0"/>
              <a:t>종류의 </a:t>
            </a:r>
            <a:r>
              <a:rPr kumimoji="1" lang="ko-KR" altLang="en-US" dirty="0" err="1"/>
              <a:t>알람</a:t>
            </a:r>
            <a:r>
              <a:rPr kumimoji="1" lang="en-US" altLang="ko-KR" dirty="0"/>
              <a:t>,</a:t>
            </a:r>
            <a:r>
              <a:rPr kumimoji="1" lang="ko-KR" altLang="en-US" dirty="0"/>
              <a:t> 약품의 유효기간 알림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의심질병</a:t>
            </a:r>
            <a:r>
              <a:rPr kumimoji="1" lang="ko-KR" altLang="en-US" dirty="0"/>
              <a:t> 알림</a:t>
            </a:r>
            <a:r>
              <a:rPr kumimoji="1" lang="en-US" altLang="ko-KR" dirty="0"/>
              <a:t>,</a:t>
            </a:r>
            <a:r>
              <a:rPr kumimoji="1" lang="ko-KR" altLang="en-US" dirty="0"/>
              <a:t> 약품 구매 촉구 알림과 관련이 있는 클래스들 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 err="1"/>
              <a:t>알람은</a:t>
            </a:r>
            <a:r>
              <a:rPr kumimoji="1" lang="ko-KR" altLang="en-US" dirty="0"/>
              <a:t> 각 유저에게 각각 부여되고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어떠한 재고에서 알림이 발생했는지 출처를 알아야 하기 때문에 </a:t>
            </a:r>
            <a:endParaRPr kumimoji="1" lang="en-US" altLang="ko-KR" dirty="0"/>
          </a:p>
          <a:p>
            <a:r>
              <a:rPr kumimoji="1" lang="en-US" altLang="ko-KR" dirty="0"/>
              <a:t>User </a:t>
            </a:r>
            <a:r>
              <a:rPr kumimoji="1" lang="ko-KR" altLang="en-US" dirty="0"/>
              <a:t>클래스에서 참조해야 해야 하는데</a:t>
            </a:r>
            <a:r>
              <a:rPr kumimoji="1" lang="en-US" altLang="ko-KR" dirty="0"/>
              <a:t>,</a:t>
            </a:r>
          </a:p>
          <a:p>
            <a:r>
              <a:rPr kumimoji="1" lang="ko-KR" altLang="en-US" dirty="0"/>
              <a:t>어떤 </a:t>
            </a:r>
            <a:r>
              <a:rPr kumimoji="1" lang="ko-KR" altLang="en-US" dirty="0" err="1"/>
              <a:t>알람인지</a:t>
            </a:r>
            <a:r>
              <a:rPr kumimoji="1" lang="ko-KR" altLang="en-US" dirty="0"/>
              <a:t> 구분하기 위해 </a:t>
            </a:r>
            <a:r>
              <a:rPr kumimoji="1" lang="en-US" altLang="ko-KR" dirty="0" err="1"/>
              <a:t>alarmType</a:t>
            </a:r>
            <a:r>
              <a:rPr kumimoji="1" lang="ko-KR" altLang="en-US" dirty="0"/>
              <a:t> </a:t>
            </a:r>
            <a:r>
              <a:rPr kumimoji="1" lang="en-US" altLang="ko-KR" dirty="0"/>
              <a:t>attribute</a:t>
            </a:r>
            <a:r>
              <a:rPr kumimoji="1" lang="ko-KR" altLang="en-US" dirty="0"/>
              <a:t>가 존재하는 </a:t>
            </a:r>
            <a:r>
              <a:rPr kumimoji="1" lang="en-US" altLang="ko-KR" dirty="0"/>
              <a:t>Alarm</a:t>
            </a:r>
            <a:r>
              <a:rPr kumimoji="1" lang="ko-KR" altLang="en-US" dirty="0"/>
              <a:t>이라는 클래스가 필요하게 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따라서 </a:t>
            </a:r>
            <a:r>
              <a:rPr kumimoji="1" lang="en-US" altLang="ko-KR" dirty="0"/>
              <a:t>User </a:t>
            </a:r>
            <a:r>
              <a:rPr kumimoji="1" lang="ko-KR" altLang="en-US" dirty="0"/>
              <a:t>클래스는 </a:t>
            </a:r>
            <a:r>
              <a:rPr kumimoji="1" lang="en-US" altLang="ko-KR" dirty="0"/>
              <a:t>Alarm</a:t>
            </a:r>
            <a:r>
              <a:rPr kumimoji="1" lang="ko-KR" altLang="en-US" dirty="0"/>
              <a:t> 클래스를 </a:t>
            </a:r>
            <a:r>
              <a:rPr kumimoji="1" lang="en-US" altLang="ko-KR" dirty="0"/>
              <a:t>0</a:t>
            </a:r>
            <a:r>
              <a:rPr kumimoji="1" lang="ko-KR" altLang="en-US" dirty="0"/>
              <a:t>개 이상  참조하게 되고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alarmType</a:t>
            </a:r>
            <a:r>
              <a:rPr kumimoji="1" lang="ko-KR" altLang="en-US" dirty="0"/>
              <a:t> </a:t>
            </a:r>
            <a:r>
              <a:rPr kumimoji="1" lang="en-US" altLang="ko-KR" dirty="0"/>
              <a:t>attribute</a:t>
            </a:r>
            <a:r>
              <a:rPr kumimoji="1" lang="ko-KR" altLang="en-US" dirty="0"/>
              <a:t>가 있는 </a:t>
            </a:r>
            <a:r>
              <a:rPr kumimoji="1" lang="en-US" altLang="ko-KR" dirty="0"/>
              <a:t>Alarm</a:t>
            </a:r>
            <a:r>
              <a:rPr kumimoji="1" lang="ko-KR" altLang="en-US" dirty="0"/>
              <a:t> 클래스는 질병이 발생한 원인 재고인 </a:t>
            </a:r>
            <a:r>
              <a:rPr kumimoji="1" lang="en-US" altLang="ko-KR" dirty="0"/>
              <a:t>Stock </a:t>
            </a:r>
            <a:r>
              <a:rPr kumimoji="1" lang="ko-KR" altLang="en-US" dirty="0"/>
              <a:t>을 하나 참조하게 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또</a:t>
            </a:r>
            <a:r>
              <a:rPr kumimoji="1" lang="en-US" altLang="ko-KR" dirty="0"/>
              <a:t>,</a:t>
            </a:r>
            <a:r>
              <a:rPr kumimoji="1" lang="ko-KR" altLang="en-US" dirty="0"/>
              <a:t> 화학 약품의 특성 중 약품이 일으킬 수 있는 질병의 정보인 </a:t>
            </a:r>
            <a:r>
              <a:rPr kumimoji="1" lang="en-US" altLang="ko-KR" dirty="0"/>
              <a:t>Illness</a:t>
            </a:r>
            <a:r>
              <a:rPr kumimoji="1" lang="ko-KR" altLang="en-US" dirty="0"/>
              <a:t> 클래스에는 질병이 발생할 수 있는 약품에 노출된 기간 정보인 </a:t>
            </a:r>
            <a:r>
              <a:rPr kumimoji="1" lang="en-US" altLang="ko-KR" dirty="0"/>
              <a:t>period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어트리뷰트가</a:t>
            </a:r>
            <a:r>
              <a:rPr kumimoji="1" lang="ko-KR" altLang="en-US" dirty="0"/>
              <a:t> 존재합니다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D46B9-C37E-8141-9317-F6AFF38F6F13}" type="slidenum">
              <a:rPr kumimoji="1" lang="ko-KR" altLang="en-US" smtClean="0"/>
              <a:t>24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3536953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마지막으로</a:t>
            </a:r>
            <a:r>
              <a:rPr kumimoji="1" lang="en-US" altLang="ko-KR" dirty="0"/>
              <a:t>,</a:t>
            </a:r>
            <a:r>
              <a:rPr kumimoji="1" lang="ko-KR" altLang="en-US" dirty="0"/>
              <a:t> 테이블 디자인 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D46B9-C37E-8141-9317-F6AFF38F6F13}" type="slidenum">
              <a:rPr kumimoji="1" lang="ko-KR" altLang="en-US" smtClean="0"/>
              <a:t>25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168812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저희가 디자인한 테이블의 </a:t>
            </a:r>
            <a:r>
              <a:rPr kumimoji="1" lang="en-US" altLang="ko-KR" dirty="0"/>
              <a:t>ER </a:t>
            </a:r>
            <a:r>
              <a:rPr kumimoji="1" lang="ko-KR" altLang="en-US" dirty="0"/>
              <a:t>다이어그램입니다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클래스 디자인에서 </a:t>
            </a:r>
            <a:r>
              <a:rPr kumimoji="1" lang="ko-KR" altLang="en-US" dirty="0" err="1"/>
              <a:t>클래스명과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테이블명이</a:t>
            </a:r>
            <a:r>
              <a:rPr kumimoji="1" lang="ko-KR" altLang="en-US" dirty="0"/>
              <a:t> 같고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어트리뷰트</a:t>
            </a:r>
            <a:r>
              <a:rPr kumimoji="1" lang="ko-KR" altLang="en-US" dirty="0"/>
              <a:t> 또한 같지만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참조하는 테이블에서 </a:t>
            </a:r>
            <a:r>
              <a:rPr kumimoji="1" lang="ko-KR" altLang="en-US" dirty="0" err="1"/>
              <a:t>참조받는</a:t>
            </a:r>
            <a:r>
              <a:rPr kumimoji="1" lang="ko-KR" altLang="en-US" dirty="0"/>
              <a:t> 테이블의 </a:t>
            </a:r>
            <a:r>
              <a:rPr kumimoji="1" lang="en-US" altLang="ko-KR" dirty="0"/>
              <a:t>PK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</a:t>
            </a:r>
            <a:r>
              <a:rPr kumimoji="1" lang="en-US" altLang="ko-KR" dirty="0"/>
              <a:t>FK</a:t>
            </a:r>
            <a:r>
              <a:rPr kumimoji="1" lang="ko-KR" altLang="en-US" dirty="0"/>
              <a:t>로 갖도록 추가 해 주었습니다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예를 들어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Lab </a:t>
            </a:r>
            <a:r>
              <a:rPr kumimoji="1" lang="ko-KR" altLang="en-US" dirty="0"/>
              <a:t>테이블과 </a:t>
            </a:r>
            <a:r>
              <a:rPr kumimoji="1" lang="en-US" altLang="ko-KR" dirty="0"/>
              <a:t>User</a:t>
            </a:r>
            <a:r>
              <a:rPr kumimoji="1" lang="ko-KR" altLang="en-US" dirty="0"/>
              <a:t> 테이블은 </a:t>
            </a:r>
            <a:r>
              <a:rPr kumimoji="1" lang="en-US" altLang="ko-KR" dirty="0"/>
              <a:t>one to many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relationship</a:t>
            </a:r>
            <a:r>
              <a:rPr kumimoji="1" lang="ko-KR" altLang="en-US" dirty="0"/>
              <a:t>을 갖고 있는데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user </a:t>
            </a:r>
            <a:r>
              <a:rPr kumimoji="1" lang="ko-KR" altLang="en-US" dirty="0"/>
              <a:t>테이블에서 </a:t>
            </a:r>
            <a:r>
              <a:rPr kumimoji="1" lang="en-US" altLang="ko-KR" dirty="0"/>
              <a:t>lab </a:t>
            </a:r>
            <a:r>
              <a:rPr kumimoji="1" lang="ko-KR" altLang="en-US" dirty="0"/>
              <a:t>테이블의 </a:t>
            </a:r>
            <a:r>
              <a:rPr kumimoji="1" lang="en-US" altLang="ko-KR" dirty="0"/>
              <a:t>FK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갖게 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D46B9-C37E-8141-9317-F6AFF38F6F13}" type="slidenum">
              <a:rPr kumimoji="1" lang="ko-KR" altLang="en-US" smtClean="0"/>
              <a:t>26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0111924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D46B9-C37E-8141-9317-F6AFF38F6F13}" type="slidenum">
              <a:rPr kumimoji="1" lang="ko-KR" altLang="en-US" smtClean="0"/>
              <a:t>27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385390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첫번째로</a:t>
            </a:r>
            <a:r>
              <a:rPr kumimoji="1" lang="en-US" altLang="ko-KR" dirty="0"/>
              <a:t>,</a:t>
            </a:r>
            <a:r>
              <a:rPr kumimoji="1" lang="ko-KR" altLang="en-US" dirty="0"/>
              <a:t> 코딩 템플릿에 대한 가이드라인 입니다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D46B9-C37E-8141-9317-F6AFF38F6F13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810274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우선 저희 어플리케이션의 </a:t>
            </a:r>
            <a:r>
              <a:rPr kumimoji="1" lang="ko-KR" altLang="en-US" dirty="0" err="1"/>
              <a:t>백엔드</a:t>
            </a:r>
            <a:r>
              <a:rPr kumimoji="1" lang="ko-KR" altLang="en-US" dirty="0"/>
              <a:t> 환경은 스프링 부트 프레임워크를 사용합니다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D46B9-C37E-8141-9317-F6AFF38F6F13}" type="slidenum">
              <a:rPr kumimoji="1" lang="ko-KR" altLang="en-US" smtClean="0"/>
              <a:t>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343414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그리고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JPA</a:t>
            </a:r>
            <a:r>
              <a:rPr kumimoji="1" lang="ko-KR" altLang="en-US" dirty="0"/>
              <a:t>라는 기술을 사용하게 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-US" altLang="ko-KR" dirty="0"/>
              <a:t>JPA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통해 자바 환경에서 </a:t>
            </a:r>
            <a:r>
              <a:rPr kumimoji="1" lang="en-US" altLang="ko-KR" dirty="0"/>
              <a:t>RDB</a:t>
            </a:r>
            <a:r>
              <a:rPr kumimoji="1" lang="ko-KR" altLang="en-US" dirty="0"/>
              <a:t> 테이블을 객체지향적으로 사용 할 수 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 </a:t>
            </a:r>
            <a:endParaRPr kumimoji="1" lang="en-US" altLang="ko-KR" dirty="0"/>
          </a:p>
          <a:p>
            <a:r>
              <a:rPr kumimoji="1" lang="ko-KR" altLang="en-US" dirty="0"/>
              <a:t>그 중 </a:t>
            </a:r>
            <a:r>
              <a:rPr kumimoji="1" lang="en-US" altLang="ko-KR" dirty="0"/>
              <a:t>@Entity</a:t>
            </a:r>
            <a:r>
              <a:rPr kumimoji="1" lang="ko-KR" altLang="en-US" dirty="0"/>
              <a:t>가 있는 클래스 </a:t>
            </a:r>
            <a:r>
              <a:rPr kumimoji="1" lang="en-US" altLang="ko-KR" dirty="0"/>
              <a:t>+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CrudRepository</a:t>
            </a:r>
            <a:r>
              <a:rPr kumimoji="1" lang="en-US" altLang="ko-KR" dirty="0"/>
              <a:t> </a:t>
            </a:r>
            <a:r>
              <a:rPr kumimoji="1" lang="ko-KR" altLang="en-US" dirty="0"/>
              <a:t>인터페이스가 사용 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D46B9-C37E-8141-9317-F6AFF38F6F13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671682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먼저 </a:t>
            </a:r>
            <a:r>
              <a:rPr kumimoji="1" lang="en-US" altLang="ko-KR" dirty="0"/>
              <a:t>@Entity </a:t>
            </a:r>
            <a:r>
              <a:rPr kumimoji="1" lang="ko-KR" altLang="en-US" dirty="0" err="1"/>
              <a:t>어노테이션이</a:t>
            </a:r>
            <a:r>
              <a:rPr kumimoji="1" lang="ko-KR" altLang="en-US" dirty="0"/>
              <a:t> 붙은 클래스에 대해 </a:t>
            </a:r>
            <a:r>
              <a:rPr kumimoji="1" lang="ko-KR" altLang="en-US" dirty="0" err="1"/>
              <a:t>설명드리겠습니다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클래스 위에 </a:t>
            </a:r>
            <a:r>
              <a:rPr kumimoji="1" lang="en-US" altLang="ko-KR" dirty="0"/>
              <a:t>@Entity</a:t>
            </a:r>
            <a:r>
              <a:rPr kumimoji="1" lang="ko-KR" altLang="en-US" dirty="0"/>
              <a:t>가 붙으면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JPA</a:t>
            </a:r>
            <a:r>
              <a:rPr kumimoji="1" lang="ko-KR" altLang="en-US" dirty="0"/>
              <a:t>가 관리하는 클래스가 되며</a:t>
            </a:r>
            <a:r>
              <a:rPr kumimoji="1" lang="en-US" altLang="ko-KR" dirty="0"/>
              <a:t>,</a:t>
            </a:r>
            <a:r>
              <a:rPr kumimoji="1" lang="ko-KR" altLang="en-US" dirty="0"/>
              <a:t> 이는 테이블과 매핑 될 클래스가 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en-US" altLang="ko-KR" dirty="0"/>
              <a:t>@Table</a:t>
            </a:r>
            <a:r>
              <a:rPr kumimoji="1" lang="ko-KR" altLang="en-US" dirty="0"/>
              <a:t>로 테이블 이름을 지정할 수 있고</a:t>
            </a:r>
            <a:r>
              <a:rPr kumimoji="1" lang="en-US" altLang="ko-KR" dirty="0"/>
              <a:t>,</a:t>
            </a:r>
          </a:p>
          <a:p>
            <a:r>
              <a:rPr kumimoji="1" lang="en-US" altLang="ko-KR" dirty="0"/>
              <a:t>Lombok</a:t>
            </a:r>
            <a:r>
              <a:rPr kumimoji="1" lang="ko-KR" altLang="en-US" dirty="0"/>
              <a:t>이라는 라이브러리를 사용하여 디폴트 </a:t>
            </a:r>
            <a:r>
              <a:rPr kumimoji="1" lang="ko-KR" altLang="en-US" dirty="0" err="1"/>
              <a:t>생성자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게터</a:t>
            </a:r>
            <a:r>
              <a:rPr kumimoji="1" lang="ko-KR" altLang="en-US" dirty="0"/>
              <a:t> 세터를 타이핑 없이 사용 가능할 수 있게 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이 클래스의 인스턴스 변수들과 일치하는 </a:t>
            </a:r>
            <a:r>
              <a:rPr kumimoji="1" lang="ko-KR" altLang="en-US" dirty="0" err="1"/>
              <a:t>어트리뷰트들로</a:t>
            </a:r>
            <a:r>
              <a:rPr kumimoji="1" lang="ko-KR" altLang="en-US" dirty="0"/>
              <a:t> 이루어진 테이블이 자동으로 생성되고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이 클래스의 인스턴스 하나는 테이블의 </a:t>
            </a:r>
            <a:r>
              <a:rPr kumimoji="1" lang="ko-KR" altLang="en-US" dirty="0" err="1"/>
              <a:t>튜플</a:t>
            </a:r>
            <a:r>
              <a:rPr kumimoji="1" lang="ko-KR" altLang="en-US" dirty="0"/>
              <a:t> 하나와 </a:t>
            </a:r>
            <a:r>
              <a:rPr kumimoji="1" lang="ko-KR" altLang="en-US" dirty="0" err="1"/>
              <a:t>매핑되게</a:t>
            </a:r>
            <a:r>
              <a:rPr kumimoji="1" lang="ko-KR" altLang="en-US" dirty="0"/>
              <a:t> 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D46B9-C37E-8141-9317-F6AFF38F6F13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729367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@Id</a:t>
            </a:r>
            <a:r>
              <a:rPr kumimoji="1" lang="ko-KR" altLang="en-US" dirty="0"/>
              <a:t>로 </a:t>
            </a:r>
            <a:r>
              <a:rPr kumimoji="1" lang="en-US" altLang="ko-KR" dirty="0"/>
              <a:t>PK</a:t>
            </a:r>
            <a:r>
              <a:rPr kumimoji="1" lang="ko-KR" altLang="en-US" dirty="0"/>
              <a:t>와 </a:t>
            </a:r>
            <a:r>
              <a:rPr kumimoji="1" lang="ko-KR" altLang="en-US" dirty="0" err="1"/>
              <a:t>매핑시켜줄</a:t>
            </a:r>
            <a:r>
              <a:rPr kumimoji="1" lang="ko-KR" altLang="en-US" dirty="0"/>
              <a:t> 수 있고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en-US" altLang="ko-KR" dirty="0"/>
              <a:t>@Column</a:t>
            </a:r>
            <a:r>
              <a:rPr kumimoji="1" lang="ko-KR" altLang="en-US" dirty="0" err="1"/>
              <a:t>으로</a:t>
            </a:r>
            <a:r>
              <a:rPr kumimoji="1" lang="ko-KR" altLang="en-US" dirty="0"/>
              <a:t> </a:t>
            </a:r>
            <a:r>
              <a:rPr kumimoji="1" lang="en-US" altLang="ko-KR" dirty="0"/>
              <a:t>RDB</a:t>
            </a:r>
            <a:r>
              <a:rPr kumimoji="1" lang="ko-KR" altLang="en-US" dirty="0"/>
              <a:t>의 </a:t>
            </a:r>
            <a:r>
              <a:rPr kumimoji="1" lang="ko-KR" altLang="en-US" dirty="0" err="1"/>
              <a:t>어트리뷰트</a:t>
            </a:r>
            <a:r>
              <a:rPr kumimoji="1" lang="ko-KR" altLang="en-US" dirty="0"/>
              <a:t> 하나와 </a:t>
            </a:r>
            <a:r>
              <a:rPr kumimoji="1" lang="ko-KR" altLang="en-US" dirty="0" err="1"/>
              <a:t>매핑시켜줄</a:t>
            </a:r>
            <a:r>
              <a:rPr kumimoji="1" lang="ko-KR" altLang="en-US" dirty="0"/>
              <a:t> 수 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예제로 </a:t>
            </a:r>
            <a:r>
              <a:rPr kumimoji="1" lang="ko-KR" altLang="en-US" dirty="0" err="1"/>
              <a:t>설명드리겠습니다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본 템플릿의 예제는 하나의 멤버가 </a:t>
            </a:r>
            <a:r>
              <a:rPr kumimoji="1" lang="ko-KR" altLang="en-US" dirty="0" err="1"/>
              <a:t>여러개의</a:t>
            </a:r>
            <a:r>
              <a:rPr kumimoji="1" lang="ko-KR" altLang="en-US" dirty="0"/>
              <a:t> 약품을 추가하게 된 상황을 예로 들어 작성한 템플릿 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여기 보이는</a:t>
            </a:r>
            <a:r>
              <a:rPr kumimoji="1" lang="en-US" altLang="ko-KR" dirty="0"/>
              <a:t> Chemical</a:t>
            </a:r>
            <a:r>
              <a:rPr kumimoji="1" lang="ko-KR" altLang="en-US" dirty="0"/>
              <a:t>이라는 클래스는 화학 약품을 나타내는 </a:t>
            </a:r>
            <a:r>
              <a:rPr kumimoji="1" lang="en-US" altLang="ko-KR" dirty="0"/>
              <a:t>chemical</a:t>
            </a:r>
            <a:r>
              <a:rPr kumimoji="1" lang="ko-KR" altLang="en-US" dirty="0"/>
              <a:t>이라는 테이블 명을 가지고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id</a:t>
            </a:r>
            <a:r>
              <a:rPr kumimoji="1" lang="ko-KR" altLang="en-US" dirty="0"/>
              <a:t>라는 </a:t>
            </a:r>
            <a:r>
              <a:rPr kumimoji="1" lang="en-US" altLang="ko-KR" dirty="0"/>
              <a:t>PK, name, place, </a:t>
            </a:r>
            <a:r>
              <a:rPr kumimoji="1" lang="en-US" altLang="ko-KR" dirty="0" err="1"/>
              <a:t>putDate</a:t>
            </a:r>
            <a:r>
              <a:rPr kumimoji="1" lang="ko-KR" altLang="en-US" dirty="0"/>
              <a:t>라는 속성을 가진 테이블과 </a:t>
            </a:r>
            <a:r>
              <a:rPr kumimoji="1" lang="ko-KR" altLang="en-US" dirty="0" err="1"/>
              <a:t>매핑됩니다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D46B9-C37E-8141-9317-F6AFF38F6F13}" type="slidenum">
              <a:rPr kumimoji="1" lang="ko-KR" altLang="en-US" smtClean="0"/>
              <a:t>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830165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User</a:t>
            </a:r>
            <a:r>
              <a:rPr kumimoji="1" lang="ko-KR" altLang="en-US" dirty="0"/>
              <a:t> 클래스도 앞의 </a:t>
            </a:r>
            <a:r>
              <a:rPr kumimoji="1" lang="en-US" altLang="ko-KR" dirty="0"/>
              <a:t>Chemical</a:t>
            </a:r>
            <a:r>
              <a:rPr kumimoji="1" lang="ko-KR" altLang="en-US" dirty="0"/>
              <a:t> 클래스와 비슷하게 구성 되어 있지만</a:t>
            </a:r>
            <a:r>
              <a:rPr kumimoji="1" lang="en-US" altLang="ko-KR" dirty="0"/>
              <a:t>,</a:t>
            </a:r>
            <a:r>
              <a:rPr kumimoji="1" lang="ko-KR" altLang="en-US" dirty="0"/>
              <a:t> 다른 점은 </a:t>
            </a:r>
            <a:r>
              <a:rPr kumimoji="1" lang="ko-KR" altLang="en-US" dirty="0" err="1"/>
              <a:t>엔티티들간의</a:t>
            </a:r>
            <a:r>
              <a:rPr kumimoji="1" lang="ko-KR" altLang="en-US" dirty="0"/>
              <a:t> 연간 관계를 설정 해 줄 수 있다는 것입니다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en-US" altLang="ko-KR" dirty="0"/>
              <a:t>@</a:t>
            </a:r>
            <a:r>
              <a:rPr kumimoji="1" lang="en-US" altLang="ko-KR" dirty="0" err="1"/>
              <a:t>ManyToMany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@</a:t>
            </a:r>
            <a:r>
              <a:rPr kumimoji="1" lang="en-US" altLang="ko-KR" dirty="0" err="1"/>
              <a:t>OneToMany</a:t>
            </a:r>
            <a:r>
              <a:rPr kumimoji="1" lang="ko-KR" altLang="en-US" dirty="0"/>
              <a:t> 등을 통해 </a:t>
            </a:r>
            <a:r>
              <a:rPr kumimoji="1" lang="ko-KR" altLang="en-US" dirty="0" err="1"/>
              <a:t>엔티티들의</a:t>
            </a:r>
            <a:r>
              <a:rPr kumimoji="1" lang="ko-KR" altLang="en-US" dirty="0"/>
              <a:t> 연관관계를 설정해 줄 수 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en-US" altLang="ko-KR"/>
              <a:t>user </a:t>
            </a:r>
            <a:r>
              <a:rPr kumimoji="1" lang="ko-KR" altLang="en-US"/>
              <a:t>대</a:t>
            </a:r>
            <a:r>
              <a:rPr kumimoji="1" lang="en-US" altLang="ko-KR"/>
              <a:t> chemical</a:t>
            </a:r>
            <a:r>
              <a:rPr kumimoji="1" lang="ko-KR" altLang="en-US"/>
              <a:t>이 </a:t>
            </a:r>
            <a:r>
              <a:rPr kumimoji="1" lang="en-US" altLang="ko-KR"/>
              <a:t>OneToMany</a:t>
            </a:r>
            <a:r>
              <a:rPr kumimoji="1" lang="ko-KR" altLang="en-US"/>
              <a:t>관계이지만</a:t>
            </a:r>
            <a:r>
              <a:rPr kumimoji="1" lang="en-US" altLang="ko-KR"/>
              <a:t>,</a:t>
            </a:r>
            <a:r>
              <a:rPr kumimoji="1" lang="ko-KR" altLang="en-US"/>
              <a:t> 보통 </a:t>
            </a:r>
            <a:r>
              <a:rPr kumimoji="1" lang="en-US" altLang="ko-KR"/>
              <a:t>OneToMany</a:t>
            </a:r>
            <a:r>
              <a:rPr kumimoji="1" lang="ko-KR" altLang="en-US"/>
              <a:t>는 </a:t>
            </a:r>
            <a:r>
              <a:rPr kumimoji="1" lang="en-US" altLang="ko-KR"/>
              <a:t>many</a:t>
            </a:r>
            <a:r>
              <a:rPr kumimoji="1" lang="ko-KR" altLang="en-US"/>
              <a:t>의 입장에서 </a:t>
            </a:r>
            <a:r>
              <a:rPr kumimoji="1" lang="en-US" altLang="ko-KR"/>
              <a:t>one</a:t>
            </a:r>
            <a:r>
              <a:rPr kumimoji="1" lang="ko-KR" altLang="en-US"/>
              <a:t>을 참조하게 되지만</a:t>
            </a:r>
            <a:r>
              <a:rPr kumimoji="1" lang="en-US" altLang="ko-KR"/>
              <a:t>,</a:t>
            </a:r>
            <a:r>
              <a:rPr kumimoji="1" lang="ko-KR" altLang="en-US"/>
              <a:t> 저는 </a:t>
            </a:r>
            <a:r>
              <a:rPr kumimoji="1" lang="en-US" altLang="ko-KR"/>
              <a:t>user</a:t>
            </a:r>
            <a:r>
              <a:rPr kumimoji="1" lang="ko-KR" altLang="en-US"/>
              <a:t>가 </a:t>
            </a:r>
            <a:r>
              <a:rPr kumimoji="1" lang="en-US" altLang="ko-KR"/>
              <a:t>chemical</a:t>
            </a:r>
            <a:r>
              <a:rPr kumimoji="1" lang="ko-KR" altLang="en-US"/>
              <a:t>들을 참조하기 위해서 </a:t>
            </a:r>
            <a:r>
              <a:rPr kumimoji="1" lang="en-US" altLang="ko-KR"/>
              <a:t>ManyToMany</a:t>
            </a:r>
            <a:r>
              <a:rPr kumimoji="1" lang="ko-KR" altLang="en-US"/>
              <a:t>로 설정하였습니다</a:t>
            </a:r>
            <a:r>
              <a:rPr kumimoji="1" lang="en-US" altLang="ko-KR"/>
              <a:t>.</a:t>
            </a:r>
            <a:r>
              <a:rPr kumimoji="1" lang="ko-KR" altLang="en-US"/>
              <a:t> </a:t>
            </a:r>
            <a:endParaRPr kumimoji="1" lang="en-US" altLang="ko-KR"/>
          </a:p>
          <a:p>
            <a:r>
              <a:rPr kumimoji="1" lang="ko-KR" altLang="en-US"/>
              <a:t>저장되어 </a:t>
            </a:r>
            <a:r>
              <a:rPr kumimoji="1" lang="ko-KR" altLang="en-US" dirty="0"/>
              <a:t>있는</a:t>
            </a:r>
            <a:r>
              <a:rPr kumimoji="1" lang="en-US" altLang="ko-KR" dirty="0"/>
              <a:t> User </a:t>
            </a:r>
            <a:r>
              <a:rPr kumimoji="1" lang="ko-KR" altLang="en-US" dirty="0" err="1"/>
              <a:t>엔티티를</a:t>
            </a:r>
            <a:r>
              <a:rPr kumimoji="1" lang="ko-KR" altLang="en-US" dirty="0"/>
              <a:t> 불러오면</a:t>
            </a:r>
            <a:r>
              <a:rPr kumimoji="1" lang="en-US" altLang="ko-KR" dirty="0"/>
              <a:t>,</a:t>
            </a:r>
            <a:r>
              <a:rPr kumimoji="1" lang="ko-KR" altLang="en-US" dirty="0"/>
              <a:t> 자동적으로 연관된 </a:t>
            </a:r>
            <a:r>
              <a:rPr kumimoji="1" lang="en-US" altLang="ko-KR" dirty="0"/>
              <a:t>chemical</a:t>
            </a:r>
            <a:r>
              <a:rPr kumimoji="1" lang="ko-KR" altLang="en-US" dirty="0"/>
              <a:t>들도 함께 따라오게 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D46B9-C37E-8141-9317-F6AFF38F6F13}" type="slidenum">
              <a:rPr kumimoji="1" lang="ko-KR" altLang="en-US" smtClean="0"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507719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그 다음으로는 </a:t>
            </a:r>
            <a:r>
              <a:rPr kumimoji="1" lang="en-US" altLang="ko-KR" dirty="0" err="1"/>
              <a:t>CrudRepository</a:t>
            </a:r>
            <a:r>
              <a:rPr kumimoji="1" lang="ko-KR" altLang="en-US" dirty="0"/>
              <a:t> </a:t>
            </a:r>
            <a:r>
              <a:rPr kumimoji="1" lang="en-US" altLang="ko-KR" dirty="0"/>
              <a:t>interface</a:t>
            </a:r>
            <a:r>
              <a:rPr kumimoji="1" lang="ko-KR" altLang="en-US" dirty="0"/>
              <a:t>에 대해 설명 드리겠습니다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en-US" altLang="ko-KR" dirty="0"/>
              <a:t>JPA</a:t>
            </a:r>
            <a:r>
              <a:rPr kumimoji="1" lang="ko-KR" altLang="en-US" dirty="0"/>
              <a:t>에서 </a:t>
            </a:r>
            <a:r>
              <a:rPr kumimoji="1" lang="en-US" altLang="ko-KR" dirty="0"/>
              <a:t>RDB</a:t>
            </a:r>
            <a:r>
              <a:rPr kumimoji="1" lang="ko-KR" altLang="en-US" dirty="0"/>
              <a:t>로의 연산은 이 인터페이스로 간편하게 수행 할 수가 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각 </a:t>
            </a:r>
            <a:r>
              <a:rPr kumimoji="1" lang="ko-KR" altLang="en-US" dirty="0" err="1"/>
              <a:t>엔티티마다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CrudRepository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상속받는 하나의 인터페이스를 만들어 주면 되며</a:t>
            </a:r>
            <a:r>
              <a:rPr kumimoji="1" lang="en-US" altLang="ko-KR" dirty="0"/>
              <a:t>,</a:t>
            </a:r>
            <a:r>
              <a:rPr kumimoji="1" lang="ko-KR" altLang="en-US" dirty="0"/>
              <a:t> 각 테이블의 모든 연산은 이 인터페이스를 통해 이용하면 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en-US" altLang="ko-KR" dirty="0"/>
              <a:t>save, delete</a:t>
            </a:r>
            <a:r>
              <a:rPr kumimoji="1" lang="ko-KR" altLang="en-US" dirty="0"/>
              <a:t>와 같은 연산은 이미 정의된 </a:t>
            </a:r>
            <a:r>
              <a:rPr kumimoji="1" lang="ko-KR" altLang="en-US" dirty="0" err="1"/>
              <a:t>메소드를</a:t>
            </a:r>
            <a:r>
              <a:rPr kumimoji="1" lang="ko-KR" altLang="en-US" dirty="0"/>
              <a:t> 호출해 이용 할 수 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D46B9-C37E-8141-9317-F6AFF38F6F13}" type="slidenum">
              <a:rPr kumimoji="1" lang="ko-KR" altLang="en-US" smtClean="0"/>
              <a:t>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270632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4C4C8D-5E69-4E3B-9113-6CCCF865D7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BAD2A63-DB26-4E21-A28E-486496EF2F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F2516B-CACF-4B16-8DE0-EF44798963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D74D0-C08C-4FA0-B1AC-58A8B9A14615}" type="datetimeFigureOut">
              <a:rPr lang="ko-KR" altLang="en-US" smtClean="0"/>
              <a:t>2019. 12. 9.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3CF7289-8825-45AB-AB03-DEBE7783B4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4C13490-E9C5-46F1-9316-FD2D3E453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55638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309A20-9934-42AD-BD8B-6C219EB41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A0AB2CD-1CBC-4B7B-835F-D7EC3D84C5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D50B5D7-B382-43E5-A750-46DFB0F184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D74D0-C08C-4FA0-B1AC-58A8B9A14615}" type="datetimeFigureOut">
              <a:rPr lang="ko-KR" altLang="en-US" smtClean="0"/>
              <a:t>2019. 12. 9.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C89757E-E44A-4C7F-BFDD-2925ECF95B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E34BC8C-2F2E-4F37-8E54-476B86228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27485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1A6C105-AB24-4FE2-ADBB-D3A0B5611F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962700E-8EBB-4872-A2AF-2D460EBDD9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2DE8D5E-9F7C-417F-83E0-31F3EA888E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D74D0-C08C-4FA0-B1AC-58A8B9A14615}" type="datetimeFigureOut">
              <a:rPr lang="ko-KR" altLang="en-US" smtClean="0"/>
              <a:t>2019. 12. 9.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DDB5587-AAC5-4CCF-8A7A-196E85B8A6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BDC317-A57D-4627-85A2-5D676C769E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59927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A4478A-95A5-44C0-9065-4A4555278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1BCCCAB-EDCB-4DEB-8829-65D9D366FE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C11A8F7-361C-4141-9B2E-FC592F1570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D74D0-C08C-4FA0-B1AC-58A8B9A14615}" type="datetimeFigureOut">
              <a:rPr lang="ko-KR" altLang="en-US" smtClean="0"/>
              <a:t>2019. 12. 9.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246F61F-BADB-4AC2-8B69-437A3B17D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A0BD9C5-B34E-4AAB-8377-AF8DFB118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60860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20DAF6-D7E6-4D33-B850-54F99D2083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1A4B3E0-73A4-4A72-BA7A-63DEFF29A1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559446C-9096-480E-AB5F-B96C77FF2B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D74D0-C08C-4FA0-B1AC-58A8B9A14615}" type="datetimeFigureOut">
              <a:rPr lang="ko-KR" altLang="en-US" smtClean="0"/>
              <a:t>2019. 12. 9.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2623449-00CF-4EFE-8DCE-37CA27A6FE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2C9618E-8D1C-42CF-A630-00AF7699B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79919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37B99E-884D-475E-B612-E0506AE15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0A59753-2F58-4F95-964D-797A923809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2F57A64-1427-4BFC-BFB0-C15D5F6906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5F5A9D4-9FB9-4B13-A7E9-CF947D2460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D74D0-C08C-4FA0-B1AC-58A8B9A14615}" type="datetimeFigureOut">
              <a:rPr lang="ko-KR" altLang="en-US" smtClean="0"/>
              <a:t>2019. 12. 9.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7248376-A751-44FC-9DF4-10710443BE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6F4295E-4655-4EA8-8395-FEB42761C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70349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339BF5-FDEA-4F3B-BD8D-3ACD536B93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768631A-0721-4C53-8306-6649F79433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A94FC7E-4BF1-4157-933A-AC78647900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3851BD7-8624-4B07-A746-164951CCBCB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3C870E3-4F26-4A86-93E5-B0B53A8B67A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16A0566-382B-4256-8073-BA71C30696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D74D0-C08C-4FA0-B1AC-58A8B9A14615}" type="datetimeFigureOut">
              <a:rPr lang="ko-KR" altLang="en-US" smtClean="0"/>
              <a:t>2019. 12. 9.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CA8F21B-DAF2-4455-B077-061F299C67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8D1B069-427B-4549-8046-6E907EA0D9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61281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A824B5-BF38-49E7-B4FF-F614759E5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E2D06F4-ED54-4D62-A213-DC7BE2D619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D74D0-C08C-4FA0-B1AC-58A8B9A14615}" type="datetimeFigureOut">
              <a:rPr lang="ko-KR" altLang="en-US" smtClean="0"/>
              <a:t>2019. 12. 9.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AA152F9-C161-47C4-B2C6-F45666EB07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E32A262-DB12-4D55-9651-26E005657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30903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D220AA4-0515-47B5-8077-040C9C139D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D74D0-C08C-4FA0-B1AC-58A8B9A14615}" type="datetimeFigureOut">
              <a:rPr lang="ko-KR" altLang="en-US" smtClean="0"/>
              <a:t>2019. 12. 9.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6AC7298-5E99-4554-A889-022EB51E72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114EAB-A7BC-42C0-9739-D44863A50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21320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945DA9-2CB4-496A-9C7C-E08DCF8B5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430DB97-54C0-468E-805F-B4AB2C1FB6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948D323-88DB-4800-9486-11F228661A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696FF92-27E8-46E9-9DC2-23FD53E586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D74D0-C08C-4FA0-B1AC-58A8B9A14615}" type="datetimeFigureOut">
              <a:rPr lang="ko-KR" altLang="en-US" smtClean="0"/>
              <a:t>2019. 12. 9.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828E2E8-C57B-4E85-A7D5-653B911919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453D3EA-58F0-4E84-AFFA-F3D993BF61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22387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A7B7DD-1A64-41A8-9025-8BC029D6B8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54B8945-21AB-4BE7-BBAE-66923121C07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F17F580-B158-47C1-992D-3DF0D009FE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36E3F2C-31F0-46B5-A453-0A5D985749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D74D0-C08C-4FA0-B1AC-58A8B9A14615}" type="datetimeFigureOut">
              <a:rPr lang="ko-KR" altLang="en-US" smtClean="0"/>
              <a:t>2019. 12. 9.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10FF5DD-34B8-44CD-88BD-FE01351A9E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CEC2BD0-03BB-4721-988B-B156B7556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11317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6796DA4-1717-4E96-9362-C688A577E7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56BE35E-AF86-4E40-9259-E56A78E0E0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E99C7FE-85A4-4306-9DA9-E775126747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4D74D0-C08C-4FA0-B1AC-58A8B9A14615}" type="datetimeFigureOut">
              <a:rPr lang="ko-KR" altLang="en-US" smtClean="0"/>
              <a:t>2019. 12. 9.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E1C45BA-E608-4D32-9D6B-72C445ECF3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A1BE4C1-E047-4523-A66F-F5BB510734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9280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D3947105-6879-445D-B76B-D5EFC8256F29}"/>
              </a:ext>
            </a:extLst>
          </p:cNvPr>
          <p:cNvSpPr txBox="1"/>
          <p:nvPr/>
        </p:nvSpPr>
        <p:spPr>
          <a:xfrm>
            <a:off x="2542674" y="2439598"/>
            <a:ext cx="710665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Software Architecture Documentation</a:t>
            </a:r>
            <a:endParaRPr lang="ko-KR" altLang="en-US" sz="4400" dirty="0">
              <a:ln>
                <a:solidFill>
                  <a:schemeClr val="tx1">
                    <a:alpha val="30000"/>
                  </a:schemeClr>
                </a:solidFill>
              </a:ln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1E316FB-EDEF-4544-BEAA-916AA4BA21A0}"/>
              </a:ext>
            </a:extLst>
          </p:cNvPr>
          <p:cNvSpPr txBox="1"/>
          <p:nvPr/>
        </p:nvSpPr>
        <p:spPr>
          <a:xfrm>
            <a:off x="3638466" y="5534036"/>
            <a:ext cx="4915069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3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팀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강주영 김지수 </a:t>
            </a:r>
            <a:r>
              <a:rPr lang="ko-KR" altLang="en-US" dirty="0" err="1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문혁주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ko-KR" altLang="en-US" dirty="0" err="1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이은무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ko-KR" altLang="en-US" dirty="0" err="1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이한빈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ko-KR" altLang="en-US" dirty="0" err="1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정영모</a:t>
            </a:r>
            <a:endParaRPr lang="ko-KR" altLang="en-US" dirty="0">
              <a:ln>
                <a:solidFill>
                  <a:schemeClr val="tx1">
                    <a:alpha val="30000"/>
                  </a:schemeClr>
                </a:solidFill>
              </a:ln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A9521EC-3235-494C-93F6-585BC9C3B43E}"/>
              </a:ext>
            </a:extLst>
          </p:cNvPr>
          <p:cNvSpPr txBox="1"/>
          <p:nvPr/>
        </p:nvSpPr>
        <p:spPr>
          <a:xfrm>
            <a:off x="4712228" y="1450406"/>
            <a:ext cx="27675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alpha val="1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2019 </a:t>
            </a:r>
            <a:r>
              <a:rPr lang="ko-KR" altLang="en-US" sz="1400" dirty="0">
                <a:ln>
                  <a:solidFill>
                    <a:schemeClr val="tx1">
                      <a:alpha val="1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융합소프트웨어 종합설계</a:t>
            </a:r>
            <a:endParaRPr lang="en-US" altLang="ko-KR" sz="1400" dirty="0">
              <a:ln>
                <a:solidFill>
                  <a:schemeClr val="tx1">
                    <a:alpha val="10000"/>
                  </a:schemeClr>
                </a:solidFill>
              </a:ln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1D2D99A6-C3A5-455C-8184-43DACE6D4904}"/>
              </a:ext>
            </a:extLst>
          </p:cNvPr>
          <p:cNvGrpSpPr/>
          <p:nvPr/>
        </p:nvGrpSpPr>
        <p:grpSpPr>
          <a:xfrm>
            <a:off x="4399863" y="1769323"/>
            <a:ext cx="3275272" cy="88579"/>
            <a:chOff x="4337108" y="1769323"/>
            <a:chExt cx="3275272" cy="88579"/>
          </a:xfrm>
        </p:grpSpPr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F3920279-48F9-42E9-8322-AE444CC499BF}"/>
                </a:ext>
              </a:extLst>
            </p:cNvPr>
            <p:cNvCxnSpPr>
              <a:cxnSpLocks/>
            </p:cNvCxnSpPr>
            <p:nvPr/>
          </p:nvCxnSpPr>
          <p:spPr>
            <a:xfrm>
              <a:off x="4337108" y="1817467"/>
              <a:ext cx="3275272" cy="0"/>
            </a:xfrm>
            <a:prstGeom prst="line">
              <a:avLst/>
            </a:prstGeom>
            <a:solidFill>
              <a:schemeClr val="accent1">
                <a:lumMod val="50000"/>
                <a:alpha val="70000"/>
              </a:schemeClr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54FF5575-BD81-49D6-BF4F-81749C4C22BA}"/>
                </a:ext>
              </a:extLst>
            </p:cNvPr>
            <p:cNvSpPr/>
            <p:nvPr/>
          </p:nvSpPr>
          <p:spPr>
            <a:xfrm>
              <a:off x="4342384" y="1769323"/>
              <a:ext cx="633711" cy="4571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036B305E-0F6B-4B99-882A-37313EC9E4AE}"/>
                </a:ext>
              </a:extLst>
            </p:cNvPr>
            <p:cNvSpPr/>
            <p:nvPr/>
          </p:nvSpPr>
          <p:spPr>
            <a:xfrm>
              <a:off x="6978669" y="1812183"/>
              <a:ext cx="633711" cy="4571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9278985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185248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881070"/>
              <a:ext cx="1576513" cy="5794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1. Coding Guideline</a:t>
              </a:r>
              <a:endPara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64494C09-B51C-4EB5-8473-46803AF0A56B}"/>
              </a:ext>
            </a:extLst>
          </p:cNvPr>
          <p:cNvGrpSpPr/>
          <p:nvPr/>
        </p:nvGrpSpPr>
        <p:grpSpPr>
          <a:xfrm>
            <a:off x="6346000" y="1432230"/>
            <a:ext cx="5372833" cy="3581238"/>
            <a:chOff x="5245242" y="2572002"/>
            <a:chExt cx="5305605" cy="1429267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3CEE45AB-719F-402F-8A44-99143290E3F8}"/>
                </a:ext>
              </a:extLst>
            </p:cNvPr>
            <p:cNvSpPr/>
            <p:nvPr/>
          </p:nvSpPr>
          <p:spPr>
            <a:xfrm>
              <a:off x="5245242" y="2585488"/>
              <a:ext cx="5305605" cy="141578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indent="-342900" fontAlgn="base">
                <a:lnSpc>
                  <a:spcPct val="150000"/>
                </a:lnSpc>
                <a:buFont typeface="+mj-lt"/>
                <a:buAutoNum type="arabicPeriod" startAt="2"/>
              </a:pPr>
              <a:endParaRPr lang="en-US" altLang="ko-KR" dirty="0"/>
            </a:p>
            <a:p>
              <a:pPr marL="342900" indent="-342900" fontAlgn="base">
                <a:lnSpc>
                  <a:spcPct val="150000"/>
                </a:lnSpc>
                <a:buFont typeface="+mj-lt"/>
                <a:buAutoNum type="arabicPeriod" startAt="2"/>
              </a:pPr>
              <a:r>
                <a:rPr lang="ko-KR" altLang="en-US" dirty="0"/>
                <a:t>쿼리 메소드 </a:t>
              </a:r>
              <a:r>
                <a:rPr lang="en-US" altLang="ko-KR" dirty="0"/>
                <a:t>: </a:t>
              </a:r>
              <a:r>
                <a:rPr lang="ko-KR" altLang="en-US" dirty="0"/>
                <a:t>정해진 규칙에 따라 메소드를 정의만 해 주면</a:t>
              </a:r>
              <a:r>
                <a:rPr lang="en-US" altLang="ko-KR" dirty="0"/>
                <a:t>(</a:t>
              </a:r>
              <a:r>
                <a:rPr lang="ko-KR" altLang="en-US" dirty="0"/>
                <a:t>구현 </a:t>
              </a:r>
              <a:r>
                <a:rPr lang="ko-KR" altLang="en-US" dirty="0" err="1"/>
                <a:t>안해도</a:t>
              </a:r>
              <a:r>
                <a:rPr lang="ko-KR" altLang="en-US" dirty="0"/>
                <a:t> 됨</a:t>
              </a:r>
              <a:r>
                <a:rPr lang="en-US" altLang="ko-KR" dirty="0"/>
                <a:t>) SQL </a:t>
              </a:r>
              <a:r>
                <a:rPr lang="ko-KR" altLang="en-US" dirty="0"/>
                <a:t>쿼리를 작성 하지 않고</a:t>
              </a:r>
              <a:r>
                <a:rPr lang="en-US" altLang="ko-KR" dirty="0"/>
                <a:t>, </a:t>
              </a:r>
              <a:r>
                <a:rPr lang="ko-KR" altLang="en-US" dirty="0"/>
                <a:t>코드상의 구현 없이도 질의를 수행 가능하다</a:t>
              </a:r>
              <a:endParaRPr lang="en-US" altLang="ko-KR" dirty="0"/>
            </a:p>
            <a:p>
              <a:pPr marL="342900" indent="-342900" fontAlgn="base">
                <a:lnSpc>
                  <a:spcPct val="150000"/>
                </a:lnSpc>
                <a:buFont typeface="+mj-lt"/>
                <a:buAutoNum type="arabicPeriod" startAt="2"/>
              </a:pPr>
              <a:endParaRPr lang="ko-KR" altLang="en-US" sz="800" dirty="0"/>
            </a:p>
            <a:p>
              <a:pPr marL="342900" indent="-342900" fontAlgn="base">
                <a:lnSpc>
                  <a:spcPct val="150000"/>
                </a:lnSpc>
                <a:buFont typeface="+mj-lt"/>
                <a:buAutoNum type="arabicPeriod" startAt="2"/>
              </a:pPr>
              <a:r>
                <a:rPr lang="ko-KR" altLang="en-US" dirty="0"/>
                <a:t>예를 들어 </a:t>
              </a:r>
              <a:r>
                <a:rPr lang="en-US" altLang="ko-KR" dirty="0" err="1"/>
                <a:t>findByEmail</a:t>
              </a:r>
              <a:r>
                <a:rPr lang="ko-KR" altLang="en-US" dirty="0"/>
                <a:t>이라는 메소드를 정의 해 주면</a:t>
              </a:r>
              <a:r>
                <a:rPr lang="en-US" altLang="ko-KR" dirty="0"/>
                <a:t>, </a:t>
              </a:r>
              <a:r>
                <a:rPr lang="ko-KR" altLang="en-US" dirty="0"/>
                <a:t>테이블의 속성 중 해당 </a:t>
              </a:r>
              <a:r>
                <a:rPr lang="en-US" altLang="ko-KR" dirty="0"/>
                <a:t>email </a:t>
              </a:r>
              <a:r>
                <a:rPr lang="ko-KR" altLang="en-US" dirty="0"/>
                <a:t>값을 가지고 있는 </a:t>
              </a:r>
              <a:r>
                <a:rPr lang="ko-KR" altLang="en-US" dirty="0" err="1"/>
                <a:t>튜플을</a:t>
              </a:r>
              <a:r>
                <a:rPr lang="ko-KR" altLang="en-US" dirty="0"/>
                <a:t> </a:t>
              </a:r>
              <a:r>
                <a:rPr lang="ko-KR" altLang="en-US" dirty="0" err="1"/>
                <a:t>리턴해준다</a:t>
              </a:r>
              <a:endParaRPr lang="ko-KR" altLang="en-US" dirty="0"/>
            </a:p>
          </p:txBody>
        </p: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7EEE8B23-B9A1-49DC-AAAF-D75C7022B4FF}"/>
                </a:ext>
              </a:extLst>
            </p:cNvPr>
            <p:cNvCxnSpPr>
              <a:cxnSpLocks/>
            </p:cNvCxnSpPr>
            <p:nvPr/>
          </p:nvCxnSpPr>
          <p:spPr>
            <a:xfrm>
              <a:off x="5295072" y="2572002"/>
              <a:ext cx="5094798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098" name="Picture 2" descr="https://lh5.googleusercontent.com/RvHj9vAhQkkicet7W4cEgv5mhjhdyNxoBCcmcd_Jgh2ZOoo7Pjsx6j20iQN3cWb_HSGE1kex697NptnzghY_SetulTXVa13qIg1OBQmfXNHF5J7y1kOCqfEo2vBqDekou4EOKM8">
            <a:extLst>
              <a:ext uri="{FF2B5EF4-FFF2-40B4-BE49-F238E27FC236}">
                <a16:creationId xmlns:a16="http://schemas.microsoft.com/office/drawing/2014/main" id="{864DB049-D88B-4AAE-8259-642C2CE0BE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167" y="1432233"/>
            <a:ext cx="5783186" cy="4762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C9B783C-BA9A-4EE1-A25F-969A17CEF26A}"/>
              </a:ext>
            </a:extLst>
          </p:cNvPr>
          <p:cNvSpPr txBox="1"/>
          <p:nvPr/>
        </p:nvSpPr>
        <p:spPr>
          <a:xfrm>
            <a:off x="2240039" y="406916"/>
            <a:ext cx="3667701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400" dirty="0" err="1"/>
              <a:t>CrudRepository</a:t>
            </a:r>
            <a:r>
              <a:rPr lang="en-US" altLang="ko-KR" sz="2400" dirty="0"/>
              <a:t> Interface</a:t>
            </a:r>
            <a:endParaRPr lang="en-US" altLang="ko-KR" sz="2800" dirty="0"/>
          </a:p>
        </p:txBody>
      </p:sp>
    </p:spTree>
    <p:extLst>
      <p:ext uri="{BB962C8B-B14F-4D97-AF65-F5344CB8AC3E}">
        <p14:creationId xmlns:p14="http://schemas.microsoft.com/office/powerpoint/2010/main" val="26064003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185248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881070"/>
              <a:ext cx="1576513" cy="5794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1. Coding Guideline</a:t>
              </a:r>
              <a:endPara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64494C09-B51C-4EB5-8473-46803AF0A56B}"/>
              </a:ext>
            </a:extLst>
          </p:cNvPr>
          <p:cNvGrpSpPr/>
          <p:nvPr/>
        </p:nvGrpSpPr>
        <p:grpSpPr>
          <a:xfrm>
            <a:off x="2240039" y="3429000"/>
            <a:ext cx="7708759" cy="2797135"/>
            <a:chOff x="5191569" y="2572002"/>
            <a:chExt cx="5305605" cy="1116334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3CEE45AB-719F-402F-8A44-99143290E3F8}"/>
                </a:ext>
              </a:extLst>
            </p:cNvPr>
            <p:cNvSpPr/>
            <p:nvPr/>
          </p:nvSpPr>
          <p:spPr>
            <a:xfrm>
              <a:off x="5191569" y="2604204"/>
              <a:ext cx="5305605" cy="10841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indent="-342900" fontAlgn="base">
                <a:lnSpc>
                  <a:spcPct val="150000"/>
                </a:lnSpc>
                <a:buFont typeface="+mj-lt"/>
                <a:buAutoNum type="arabicPeriod"/>
              </a:pPr>
              <a:r>
                <a:rPr lang="en-US" altLang="ko-KR" dirty="0" err="1"/>
                <a:t>findByEmail</a:t>
              </a:r>
              <a:r>
                <a:rPr lang="en-US" altLang="ko-KR" dirty="0"/>
                <a:t>(email) : </a:t>
              </a:r>
            </a:p>
            <a:p>
              <a:pPr lvl="1" fontAlgn="base">
                <a:lnSpc>
                  <a:spcPct val="150000"/>
                </a:lnSpc>
              </a:pPr>
              <a:r>
                <a:rPr lang="en-US" altLang="ko-KR" dirty="0"/>
                <a:t>user</a:t>
              </a:r>
              <a:r>
                <a:rPr lang="ko-KR" altLang="en-US" dirty="0"/>
                <a:t>테이블의 </a:t>
              </a:r>
              <a:r>
                <a:rPr lang="en-US" altLang="ko-KR" dirty="0"/>
                <a:t>email </a:t>
              </a:r>
              <a:r>
                <a:rPr lang="ko-KR" altLang="en-US" dirty="0"/>
                <a:t>속성의 값 중 파라미터로 들어오는 </a:t>
              </a:r>
              <a:r>
                <a:rPr lang="en-US" altLang="ko-KR" dirty="0"/>
                <a:t>email</a:t>
              </a:r>
              <a:r>
                <a:rPr lang="ko-KR" altLang="en-US" dirty="0"/>
                <a:t>의 값에 해당하는 </a:t>
              </a:r>
              <a:r>
                <a:rPr lang="ko-KR" altLang="en-US" dirty="0" err="1"/>
                <a:t>튜플을</a:t>
              </a:r>
              <a:r>
                <a:rPr lang="ko-KR" altLang="en-US" dirty="0"/>
                <a:t> 찾아서 </a:t>
              </a:r>
              <a:r>
                <a:rPr lang="en-US" altLang="ko-KR" dirty="0"/>
                <a:t>User</a:t>
              </a:r>
              <a:r>
                <a:rPr lang="ko-KR" altLang="en-US" dirty="0"/>
                <a:t>클래스의 인스턴스로 리턴</a:t>
              </a:r>
              <a:endParaRPr lang="en-US" altLang="ko-KR" dirty="0"/>
            </a:p>
            <a:p>
              <a:pPr marL="342900" indent="-342900" fontAlgn="base">
                <a:lnSpc>
                  <a:spcPct val="150000"/>
                </a:lnSpc>
                <a:buFont typeface="+mj-lt"/>
                <a:buAutoNum type="arabicPeriod"/>
              </a:pPr>
              <a:endParaRPr lang="ko-KR" altLang="en-US" sz="800" dirty="0"/>
            </a:p>
            <a:p>
              <a:pPr marL="342900" indent="-342900" fontAlgn="base">
                <a:lnSpc>
                  <a:spcPct val="150000"/>
                </a:lnSpc>
                <a:buFont typeface="+mj-lt"/>
                <a:buAutoNum type="arabicPeriod"/>
              </a:pPr>
              <a:r>
                <a:rPr lang="en-US" altLang="ko-KR" dirty="0" err="1"/>
                <a:t>findById</a:t>
              </a:r>
              <a:r>
                <a:rPr lang="en-US" altLang="ko-KR" dirty="0"/>
                <a:t>(id) : </a:t>
              </a:r>
            </a:p>
            <a:p>
              <a:pPr lvl="1" fontAlgn="base">
                <a:lnSpc>
                  <a:spcPct val="150000"/>
                </a:lnSpc>
              </a:pPr>
              <a:r>
                <a:rPr lang="en-US" altLang="ko-KR" dirty="0"/>
                <a:t>user</a:t>
              </a:r>
              <a:r>
                <a:rPr lang="ko-KR" altLang="en-US" dirty="0"/>
                <a:t>테이블의 </a:t>
              </a:r>
              <a:r>
                <a:rPr lang="en-US" altLang="ko-KR" dirty="0"/>
                <a:t>id</a:t>
              </a:r>
              <a:r>
                <a:rPr lang="ko-KR" altLang="en-US" dirty="0"/>
                <a:t>컬럼</a:t>
              </a:r>
              <a:r>
                <a:rPr lang="en-US" altLang="ko-KR" dirty="0"/>
                <a:t>(PK)</a:t>
              </a:r>
              <a:r>
                <a:rPr lang="ko-KR" altLang="en-US" dirty="0"/>
                <a:t>의 값 중 파라미터로 들어오는 </a:t>
              </a:r>
              <a:r>
                <a:rPr lang="en-US" altLang="ko-KR" dirty="0"/>
                <a:t>id</a:t>
              </a:r>
              <a:r>
                <a:rPr lang="ko-KR" altLang="en-US" dirty="0"/>
                <a:t>의 값에 해당하는 </a:t>
              </a:r>
              <a:r>
                <a:rPr lang="ko-KR" altLang="en-US" dirty="0" err="1"/>
                <a:t>튜플을</a:t>
              </a:r>
              <a:r>
                <a:rPr lang="ko-KR" altLang="en-US" dirty="0"/>
                <a:t> 찾아서 </a:t>
              </a:r>
              <a:r>
                <a:rPr lang="en-US" altLang="ko-KR" dirty="0"/>
                <a:t>User</a:t>
              </a:r>
              <a:r>
                <a:rPr lang="ko-KR" altLang="en-US" dirty="0"/>
                <a:t>클래스의 인스턴스로 리턴</a:t>
              </a:r>
            </a:p>
          </p:txBody>
        </p: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7EEE8B23-B9A1-49DC-AAAF-D75C7022B4FF}"/>
                </a:ext>
              </a:extLst>
            </p:cNvPr>
            <p:cNvCxnSpPr>
              <a:cxnSpLocks/>
            </p:cNvCxnSpPr>
            <p:nvPr/>
          </p:nvCxnSpPr>
          <p:spPr>
            <a:xfrm>
              <a:off x="5295072" y="2572002"/>
              <a:ext cx="5094798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170" name="Picture 2" descr="https://lh3.googleusercontent.com/X_wGyplcABMPvQonScxeB4ARs8G2BtU_ST-ubUFrK6-_kDfRiNTVUz2B5ERPPaBL1-_QK28HuGFdfjsy3Nqhvjkw1ibEAIwAfuwgJXYLyYi_yZCNGMrE8z_Ib7CMlxQHwsMcVT0">
            <a:extLst>
              <a:ext uri="{FF2B5EF4-FFF2-40B4-BE49-F238E27FC236}">
                <a16:creationId xmlns:a16="http://schemas.microsoft.com/office/drawing/2014/main" id="{13DCDECE-E016-40C6-8962-3A2440FE76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66"/>
          <a:stretch/>
        </p:blipFill>
        <p:spPr bwMode="auto">
          <a:xfrm>
            <a:off x="2672453" y="1948313"/>
            <a:ext cx="6847094" cy="1193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0373260-F162-4BF6-9C8F-E07F039DC97B}"/>
              </a:ext>
            </a:extLst>
          </p:cNvPr>
          <p:cNvSpPr txBox="1"/>
          <p:nvPr/>
        </p:nvSpPr>
        <p:spPr>
          <a:xfrm>
            <a:off x="2240039" y="406916"/>
            <a:ext cx="3667701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400" dirty="0" err="1"/>
              <a:t>CrudRepository</a:t>
            </a:r>
            <a:r>
              <a:rPr lang="en-US" altLang="ko-KR" sz="2400" dirty="0"/>
              <a:t> Interface</a:t>
            </a:r>
            <a:endParaRPr lang="en-US" altLang="ko-KR" sz="2800" dirty="0"/>
          </a:p>
        </p:txBody>
      </p:sp>
    </p:spTree>
    <p:extLst>
      <p:ext uri="{BB962C8B-B14F-4D97-AF65-F5344CB8AC3E}">
        <p14:creationId xmlns:p14="http://schemas.microsoft.com/office/powerpoint/2010/main" val="18800111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https://lh4.googleusercontent.com/sUdlznxQBfAF18sY4RgWiPtkTXm9Ow29cHoWPQM4kw-76pVticb8_3ayt1QPOZZL585edDMoPc8qdPhZyrFPCpgNTVX6LA09wOs6F4FWoi-Ur5KBXNI0qXAIy9JoH8UvVqG96Cs">
            <a:extLst>
              <a:ext uri="{FF2B5EF4-FFF2-40B4-BE49-F238E27FC236}">
                <a16:creationId xmlns:a16="http://schemas.microsoft.com/office/drawing/2014/main" id="{78E47372-C604-47B2-AC2D-ABE35BB225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064" y="2359944"/>
            <a:ext cx="4062760" cy="4007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185248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881070"/>
              <a:ext cx="1576513" cy="5794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1. Coding Guideline</a:t>
              </a:r>
              <a:endPara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33B3C9E5-90E4-482F-9142-92D3A95C2261}"/>
              </a:ext>
            </a:extLst>
          </p:cNvPr>
          <p:cNvSpPr txBox="1"/>
          <p:nvPr/>
        </p:nvSpPr>
        <p:spPr>
          <a:xfrm>
            <a:off x="2240040" y="406916"/>
            <a:ext cx="332613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JSON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8B192D6B-5912-4570-958E-5083121F0EB6}"/>
              </a:ext>
            </a:extLst>
          </p:cNvPr>
          <p:cNvGrpSpPr/>
          <p:nvPr/>
        </p:nvGrpSpPr>
        <p:grpSpPr>
          <a:xfrm>
            <a:off x="4778400" y="2888243"/>
            <a:ext cx="7171552" cy="2379687"/>
            <a:chOff x="5203631" y="2171892"/>
            <a:chExt cx="5336984" cy="211706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21DCA77-64D1-4A32-A3F8-E3B336A06DA5}"/>
                </a:ext>
              </a:extLst>
            </p:cNvPr>
            <p:cNvSpPr txBox="1"/>
            <p:nvPr/>
          </p:nvSpPr>
          <p:spPr>
            <a:xfrm>
              <a:off x="5203631" y="2171892"/>
              <a:ext cx="5094797" cy="3559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C188BDB-B159-418E-BDC9-7A766D10723A}"/>
                </a:ext>
              </a:extLst>
            </p:cNvPr>
            <p:cNvSpPr/>
            <p:nvPr/>
          </p:nvSpPr>
          <p:spPr>
            <a:xfrm>
              <a:off x="5235010" y="2676189"/>
              <a:ext cx="5305605" cy="150595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/>
              <a:r>
                <a:rPr lang="en-US" altLang="ko-KR" dirty="0"/>
                <a:t>Spring boot</a:t>
              </a:r>
              <a:r>
                <a:rPr lang="ko-KR" altLang="en-US" dirty="0"/>
                <a:t>에는 </a:t>
              </a:r>
              <a:r>
                <a:rPr lang="en-US" altLang="ko-KR" dirty="0"/>
                <a:t>JSON</a:t>
              </a:r>
              <a:r>
                <a:rPr lang="ko-KR" altLang="en-US" dirty="0"/>
                <a:t>형식으로 들어온 요청을 자동으로 클래스에 매핑 시켜주는 기능이 있다</a:t>
              </a:r>
              <a:r>
                <a:rPr lang="en-US" altLang="ko-KR" dirty="0"/>
                <a:t>.</a:t>
              </a:r>
            </a:p>
            <a:p>
              <a:pPr fontAlgn="base"/>
              <a:endParaRPr lang="ko-KR" altLang="en-US" sz="1400" dirty="0"/>
            </a:p>
            <a:p>
              <a:pPr fontAlgn="base"/>
              <a:r>
                <a:rPr lang="ko-KR" altLang="en-US" dirty="0"/>
                <a:t>따라서 </a:t>
              </a:r>
              <a:r>
                <a:rPr lang="en-US" altLang="ko-KR" dirty="0"/>
                <a:t>{ “chemical” : { “name” : “</a:t>
              </a:r>
              <a:r>
                <a:rPr lang="en-US" altLang="ko-KR" dirty="0" err="1"/>
                <a:t>chemical_name</a:t>
              </a:r>
              <a:r>
                <a:rPr lang="en-US" altLang="ko-KR" dirty="0"/>
                <a:t>”, “place” : “place_3” } } </a:t>
              </a:r>
              <a:r>
                <a:rPr lang="ko-KR" altLang="en-US" dirty="0"/>
                <a:t>과 같이 들어온 요청을 </a:t>
              </a:r>
              <a:r>
                <a:rPr lang="en-US" altLang="ko-KR" dirty="0"/>
                <a:t>Chemical </a:t>
              </a:r>
              <a:r>
                <a:rPr lang="ko-KR" altLang="en-US" dirty="0"/>
                <a:t>클래스의 인스턴스로 자동 매핑 해준다</a:t>
              </a:r>
              <a:r>
                <a:rPr lang="en-US" altLang="ko-KR" dirty="0"/>
                <a:t>.</a:t>
              </a:r>
              <a:endParaRPr lang="ko-KR" altLang="en-US" dirty="0"/>
            </a:p>
          </p:txBody>
        </p: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71C04EBE-DAC0-4D55-BE3F-22EDBD13E933}"/>
                </a:ext>
              </a:extLst>
            </p:cNvPr>
            <p:cNvCxnSpPr>
              <a:cxnSpLocks/>
            </p:cNvCxnSpPr>
            <p:nvPr/>
          </p:nvCxnSpPr>
          <p:spPr>
            <a:xfrm>
              <a:off x="5295072" y="4288952"/>
              <a:ext cx="5094798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196" name="Picture 4" descr="https://lh6.googleusercontent.com/5mc82Qfgm_HdULW39tS1FjzAyigQREt3jQ843cODR6_zau83nsEJ9QBsinfTTEqx-03uF1VSamepMmV-uWcxc5gAUzAhBoRzMeLJcAxwz_l0XcSDukbR3OQqJi7dCAMqcMPZ5lQ">
            <a:extLst>
              <a:ext uri="{FF2B5EF4-FFF2-40B4-BE49-F238E27FC236}">
                <a16:creationId xmlns:a16="http://schemas.microsoft.com/office/drawing/2014/main" id="{1D5CAB89-E59F-4E90-A8FC-05FA5B9824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99"/>
          <a:stretch/>
        </p:blipFill>
        <p:spPr bwMode="auto">
          <a:xfrm>
            <a:off x="4778400" y="2909850"/>
            <a:ext cx="3733800" cy="330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말풍선: 사각형 1">
            <a:extLst>
              <a:ext uri="{FF2B5EF4-FFF2-40B4-BE49-F238E27FC236}">
                <a16:creationId xmlns:a16="http://schemas.microsoft.com/office/drawing/2014/main" id="{F1F1010A-DC0F-490A-B7E7-E46B698E6CA6}"/>
              </a:ext>
            </a:extLst>
          </p:cNvPr>
          <p:cNvSpPr/>
          <p:nvPr/>
        </p:nvSpPr>
        <p:spPr>
          <a:xfrm>
            <a:off x="3693459" y="274841"/>
            <a:ext cx="8256493" cy="1857575"/>
          </a:xfrm>
          <a:prstGeom prst="wedgeRectCallout">
            <a:avLst>
              <a:gd name="adj1" fmla="val -55206"/>
              <a:gd name="adj2" fmla="val -30354"/>
            </a:avLst>
          </a:prstGeom>
          <a:noFill/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tx1"/>
                </a:solidFill>
              </a:rPr>
              <a:t>키</a:t>
            </a:r>
            <a:r>
              <a:rPr lang="en-US" altLang="ko-KR" sz="1600" dirty="0">
                <a:solidFill>
                  <a:schemeClr val="tx1"/>
                </a:solidFill>
              </a:rPr>
              <a:t>-</a:t>
            </a:r>
            <a:r>
              <a:rPr lang="ko-KR" altLang="en-US" sz="1600" dirty="0">
                <a:solidFill>
                  <a:schemeClr val="tx1"/>
                </a:solidFill>
              </a:rPr>
              <a:t>값 쌍으로 이루어진 데이터를 전달하기 위해 사용하는 양식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marL="28575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tx1"/>
                </a:solidFill>
              </a:rPr>
              <a:t>키는 문자열</a:t>
            </a:r>
            <a:r>
              <a:rPr lang="en-US" altLang="ko-KR" sz="1600" dirty="0">
                <a:solidFill>
                  <a:schemeClr val="tx1"/>
                </a:solidFill>
              </a:rPr>
              <a:t>, </a:t>
            </a:r>
            <a:r>
              <a:rPr lang="ko-KR" altLang="en-US" sz="1600" dirty="0">
                <a:solidFill>
                  <a:schemeClr val="tx1"/>
                </a:solidFill>
              </a:rPr>
              <a:t>값에는 정수</a:t>
            </a:r>
            <a:r>
              <a:rPr lang="en-US" altLang="ko-KR" sz="1600" dirty="0">
                <a:solidFill>
                  <a:schemeClr val="tx1"/>
                </a:solidFill>
              </a:rPr>
              <a:t>, </a:t>
            </a:r>
            <a:r>
              <a:rPr lang="ko-KR" altLang="en-US" sz="1600" dirty="0">
                <a:solidFill>
                  <a:schemeClr val="tx1"/>
                </a:solidFill>
              </a:rPr>
              <a:t>실수</a:t>
            </a:r>
            <a:r>
              <a:rPr lang="en-US" altLang="ko-KR" sz="1600" dirty="0">
                <a:solidFill>
                  <a:schemeClr val="tx1"/>
                </a:solidFill>
              </a:rPr>
              <a:t>, </a:t>
            </a:r>
            <a:r>
              <a:rPr lang="ko-KR" altLang="en-US" sz="1600" dirty="0">
                <a:solidFill>
                  <a:schemeClr val="tx1"/>
                </a:solidFill>
              </a:rPr>
              <a:t>문자열</a:t>
            </a:r>
            <a:r>
              <a:rPr lang="en-US" altLang="ko-KR" sz="1600" dirty="0">
                <a:solidFill>
                  <a:schemeClr val="tx1"/>
                </a:solidFill>
              </a:rPr>
              <a:t>, </a:t>
            </a:r>
            <a:r>
              <a:rPr lang="ko-KR" altLang="en-US" sz="1600" dirty="0">
                <a:solidFill>
                  <a:schemeClr val="tx1"/>
                </a:solidFill>
              </a:rPr>
              <a:t>배열</a:t>
            </a:r>
            <a:r>
              <a:rPr lang="en-US" altLang="ko-KR" sz="1600" dirty="0">
                <a:solidFill>
                  <a:schemeClr val="tx1"/>
                </a:solidFill>
              </a:rPr>
              <a:t>, </a:t>
            </a:r>
            <a:r>
              <a:rPr lang="ko-KR" altLang="en-US" sz="1600" dirty="0">
                <a:solidFill>
                  <a:schemeClr val="tx1"/>
                </a:solidFill>
              </a:rPr>
              <a:t>또다른 키</a:t>
            </a:r>
            <a:r>
              <a:rPr lang="en-US" altLang="ko-KR" sz="1600" dirty="0">
                <a:solidFill>
                  <a:schemeClr val="tx1"/>
                </a:solidFill>
              </a:rPr>
              <a:t>-</a:t>
            </a:r>
            <a:r>
              <a:rPr lang="ko-KR" altLang="en-US" sz="1600" dirty="0">
                <a:solidFill>
                  <a:schemeClr val="tx1"/>
                </a:solidFill>
              </a:rPr>
              <a:t>값 형식의 객체가 올 수 있다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marL="28575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tx1"/>
                </a:solidFill>
              </a:rPr>
              <a:t>유저의 모든 요청은 </a:t>
            </a:r>
            <a:r>
              <a:rPr lang="en-US" altLang="ko-KR" sz="1600" dirty="0">
                <a:solidFill>
                  <a:schemeClr val="tx1"/>
                </a:solidFill>
              </a:rPr>
              <a:t>JSON</a:t>
            </a:r>
            <a:r>
              <a:rPr lang="ko-KR" altLang="en-US" sz="1600" dirty="0">
                <a:solidFill>
                  <a:schemeClr val="tx1"/>
                </a:solidFill>
              </a:rPr>
              <a:t>형식으로 변환 되어 시스템에 요청되게 된다</a:t>
            </a:r>
            <a:r>
              <a:rPr lang="en-US" altLang="ko-KR" sz="1600" dirty="0">
                <a:solidFill>
                  <a:schemeClr val="tx1"/>
                </a:solidFill>
              </a:rPr>
              <a:t>.</a:t>
            </a:r>
          </a:p>
          <a:p>
            <a:pPr marL="28575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/>
                </a:solidFill>
              </a:rPr>
              <a:t>{ “key” : “value”, “key2” : 3 } </a:t>
            </a:r>
            <a:r>
              <a:rPr lang="ko-KR" altLang="en-US" sz="1600" dirty="0">
                <a:solidFill>
                  <a:schemeClr val="tx1"/>
                </a:solidFill>
              </a:rPr>
              <a:t>과 같이 사용 가능</a:t>
            </a:r>
          </a:p>
        </p:txBody>
      </p:sp>
    </p:spTree>
    <p:extLst>
      <p:ext uri="{BB962C8B-B14F-4D97-AF65-F5344CB8AC3E}">
        <p14:creationId xmlns:p14="http://schemas.microsoft.com/office/powerpoint/2010/main" val="10707923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185248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881070"/>
              <a:ext cx="1576513" cy="5794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1. Coding Guideline</a:t>
              </a:r>
              <a:endPara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33B3C9E5-90E4-482F-9142-92D3A95C2261}"/>
              </a:ext>
            </a:extLst>
          </p:cNvPr>
          <p:cNvSpPr txBox="1"/>
          <p:nvPr/>
        </p:nvSpPr>
        <p:spPr>
          <a:xfrm>
            <a:off x="2149357" y="376138"/>
            <a:ext cx="332613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Sequence Diagram</a:t>
            </a:r>
          </a:p>
        </p:txBody>
      </p:sp>
      <p:pic>
        <p:nvPicPr>
          <p:cNvPr id="10242" name="Picture 2" descr="https://lh6.googleusercontent.com/eMsimX69qa7R2rSmodc7NnRoTgUGdk4Sq7igEcXRcgSUQdwVPFJsiyTkBcnipFq_uCGbhrlXnfScxtMpVqRU0nQFrJfvRkriKmx-oottIqQ4UqC-6UoAt80kd3Lh6E8G9EP8OJM">
            <a:extLst>
              <a:ext uri="{FF2B5EF4-FFF2-40B4-BE49-F238E27FC236}">
                <a16:creationId xmlns:a16="http://schemas.microsoft.com/office/drawing/2014/main" id="{F405C48F-1D41-4101-9371-EB15BE9158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1" y="1297568"/>
            <a:ext cx="9582651" cy="5267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11871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185248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881070"/>
              <a:ext cx="1576513" cy="5794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1. Coding Guideline</a:t>
              </a:r>
              <a:endPara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33B3C9E5-90E4-482F-9142-92D3A95C2261}"/>
              </a:ext>
            </a:extLst>
          </p:cNvPr>
          <p:cNvSpPr txBox="1"/>
          <p:nvPr/>
        </p:nvSpPr>
        <p:spPr>
          <a:xfrm>
            <a:off x="2240040" y="406916"/>
            <a:ext cx="4366948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화학 약품 리스트 불러오기</a:t>
            </a:r>
            <a:endParaRPr lang="en-US" altLang="ko-KR" sz="2800" dirty="0"/>
          </a:p>
        </p:txBody>
      </p:sp>
      <p:pic>
        <p:nvPicPr>
          <p:cNvPr id="11268" name="Picture 4" descr="https://lh6.googleusercontent.com/nOysodQNLJAAw-BJxsCOBmBopWIWA_V7ZAg54aYwVz-jqRNHARoyjUYVZ6hVyk0FY9-X_l21K6cdKz5Wbdl4odV0gbmCICyNKHd7w60seVLYSzb2RLxvJA0AXmp8z7vddFZ4JMI">
            <a:extLst>
              <a:ext uri="{FF2B5EF4-FFF2-40B4-BE49-F238E27FC236}">
                <a16:creationId xmlns:a16="http://schemas.microsoft.com/office/drawing/2014/main" id="{ED367E31-14FA-4692-B047-9E8B262009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69497"/>
            <a:ext cx="12192000" cy="5081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15495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185248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881070"/>
              <a:ext cx="1576513" cy="5794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1. Coding Guideline</a:t>
              </a:r>
              <a:endPara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33B3C9E5-90E4-482F-9142-92D3A95C2261}"/>
              </a:ext>
            </a:extLst>
          </p:cNvPr>
          <p:cNvSpPr txBox="1"/>
          <p:nvPr/>
        </p:nvSpPr>
        <p:spPr>
          <a:xfrm>
            <a:off x="2240040" y="406916"/>
            <a:ext cx="4366948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화학 약품 리스트 불러오기</a:t>
            </a:r>
            <a:endParaRPr lang="en-US" altLang="ko-KR" sz="28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8AE42A5-7897-4543-A519-7FF97A6D76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8700" y="1466850"/>
            <a:ext cx="5054600" cy="39243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5F10B7F-7131-D54E-8609-6D2F2C99BDFE}"/>
              </a:ext>
            </a:extLst>
          </p:cNvPr>
          <p:cNvSpPr txBox="1"/>
          <p:nvPr/>
        </p:nvSpPr>
        <p:spPr>
          <a:xfrm>
            <a:off x="5002674" y="5527754"/>
            <a:ext cx="2186651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400" dirty="0" err="1"/>
              <a:t>ChemicalForm</a:t>
            </a:r>
            <a:endParaRPr lang="en-US" altLang="ko-KR" sz="2800" dirty="0"/>
          </a:p>
        </p:txBody>
      </p:sp>
    </p:spTree>
    <p:extLst>
      <p:ext uri="{BB962C8B-B14F-4D97-AF65-F5344CB8AC3E}">
        <p14:creationId xmlns:p14="http://schemas.microsoft.com/office/powerpoint/2010/main" val="42410065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185248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881070"/>
              <a:ext cx="1576513" cy="5794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1. Coding Guideline</a:t>
              </a:r>
              <a:endPara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64494C09-B51C-4EB5-8473-46803AF0A56B}"/>
              </a:ext>
            </a:extLst>
          </p:cNvPr>
          <p:cNvGrpSpPr/>
          <p:nvPr/>
        </p:nvGrpSpPr>
        <p:grpSpPr>
          <a:xfrm>
            <a:off x="2134423" y="4029623"/>
            <a:ext cx="7708759" cy="2317470"/>
            <a:chOff x="5189668" y="2668603"/>
            <a:chExt cx="5305605" cy="924900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3CEE45AB-719F-402F-8A44-99143290E3F8}"/>
                </a:ext>
              </a:extLst>
            </p:cNvPr>
            <p:cNvSpPr/>
            <p:nvPr/>
          </p:nvSpPr>
          <p:spPr>
            <a:xfrm>
              <a:off x="5189668" y="2712046"/>
              <a:ext cx="5305605" cy="8814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dirty="0">
                  <a:sym typeface="Wingdings" panose="05000000000000000000" pitchFamily="2" charset="2"/>
                </a:rPr>
                <a:t> </a:t>
              </a:r>
              <a:r>
                <a:rPr lang="ko-KR" altLang="en-US" dirty="0"/>
                <a:t>입력 </a:t>
              </a:r>
              <a:r>
                <a:rPr lang="en-US" altLang="ko-KR" dirty="0"/>
                <a:t>: </a:t>
              </a:r>
              <a:r>
                <a:rPr lang="ko-KR" altLang="en-US" dirty="0"/>
                <a:t>해당 유저의 </a:t>
              </a:r>
              <a:r>
                <a:rPr lang="en-US" altLang="ko-KR" dirty="0"/>
                <a:t>id(</a:t>
              </a:r>
              <a:r>
                <a:rPr lang="en-US" altLang="ko-KR" dirty="0" err="1"/>
                <a:t>userID</a:t>
              </a:r>
              <a:r>
                <a:rPr lang="en-US" altLang="ko-KR" dirty="0"/>
                <a:t>)</a:t>
              </a:r>
              <a:endParaRPr lang="ko-KR" altLang="en-US" sz="800" dirty="0"/>
            </a:p>
            <a:p>
              <a:pPr marL="342900" indent="-342900" fontAlgn="base">
                <a:lnSpc>
                  <a:spcPct val="150000"/>
                </a:lnSpc>
                <a:buFont typeface="+mj-lt"/>
                <a:buAutoNum type="arabicPeriod"/>
              </a:pPr>
              <a:r>
                <a:rPr lang="en-US" altLang="ko-KR" sz="1600" dirty="0" err="1"/>
                <a:t>userRepository</a:t>
              </a:r>
              <a:r>
                <a:rPr lang="ko-KR" altLang="en-US" sz="1600" dirty="0"/>
                <a:t>의 </a:t>
              </a:r>
              <a:r>
                <a:rPr lang="en-US" altLang="ko-KR" sz="1600" dirty="0" err="1"/>
                <a:t>findByID</a:t>
              </a:r>
              <a:r>
                <a:rPr lang="en-US" altLang="ko-KR" sz="1600" dirty="0"/>
                <a:t> </a:t>
              </a:r>
              <a:r>
                <a:rPr lang="ko-KR" altLang="en-US" sz="1600" dirty="0"/>
                <a:t>메소드를 호출해 해당 유저의</a:t>
              </a:r>
              <a:r>
                <a:rPr lang="en-US" altLang="ko-KR" sz="1600" dirty="0"/>
                <a:t>(id) User </a:t>
              </a:r>
              <a:r>
                <a:rPr lang="ko-KR" altLang="en-US" sz="1600" dirty="0"/>
                <a:t>클래스 인스턴스를 </a:t>
              </a:r>
              <a:r>
                <a:rPr lang="ko-KR" altLang="en-US" sz="1600" dirty="0" err="1"/>
                <a:t>리턴받는다</a:t>
              </a:r>
              <a:r>
                <a:rPr lang="en-US" altLang="ko-KR" sz="1600" dirty="0"/>
                <a:t>. </a:t>
              </a:r>
            </a:p>
            <a:p>
              <a:pPr marL="342900" indent="-342900" fontAlgn="base">
                <a:lnSpc>
                  <a:spcPct val="150000"/>
                </a:lnSpc>
                <a:buFont typeface="+mj-lt"/>
                <a:buAutoNum type="arabicPeriod"/>
              </a:pPr>
              <a:r>
                <a:rPr lang="en-US" altLang="ko-KR" sz="1600" dirty="0"/>
                <a:t>user </a:t>
              </a:r>
              <a:r>
                <a:rPr lang="ko-KR" altLang="en-US" sz="1600" dirty="0"/>
                <a:t>인스턴스 안에는 </a:t>
              </a:r>
              <a:r>
                <a:rPr lang="en-US" altLang="ko-KR" sz="1600" dirty="0"/>
                <a:t>chemicals</a:t>
              </a:r>
              <a:r>
                <a:rPr lang="ko-KR" altLang="en-US" sz="1600" dirty="0"/>
                <a:t>라는 속성으로 유저가 추가한 모든 화학약품들의 리스트가 존재한다</a:t>
              </a:r>
              <a:r>
                <a:rPr lang="en-US" altLang="ko-KR" sz="1600" dirty="0"/>
                <a:t>. (Chemical </a:t>
              </a:r>
              <a:r>
                <a:rPr lang="ko-KR" altLang="en-US" sz="1600" dirty="0"/>
                <a:t>클래스의 리스트</a:t>
              </a:r>
              <a:r>
                <a:rPr lang="en-US" altLang="ko-KR" sz="1600" dirty="0"/>
                <a:t>)</a:t>
              </a:r>
            </a:p>
            <a:p>
              <a:pPr marL="342900" indent="-342900" fontAlgn="base">
                <a:lnSpc>
                  <a:spcPct val="150000"/>
                </a:lnSpc>
                <a:buFont typeface="+mj-lt"/>
                <a:buAutoNum type="arabicPeriod"/>
              </a:pPr>
              <a:r>
                <a:rPr lang="en-US" altLang="ko-KR" sz="1600" dirty="0"/>
                <a:t>getter</a:t>
              </a:r>
              <a:r>
                <a:rPr lang="ko-KR" altLang="en-US" sz="1600" dirty="0"/>
                <a:t>를 통해 </a:t>
              </a:r>
              <a:r>
                <a:rPr lang="en-US" altLang="ko-KR" sz="1600" dirty="0"/>
                <a:t>chemicals</a:t>
              </a:r>
              <a:r>
                <a:rPr lang="ko-KR" altLang="en-US" sz="1600" dirty="0"/>
                <a:t>를 요청의 결과로 돌려준다</a:t>
              </a:r>
              <a:r>
                <a:rPr lang="en-US" altLang="ko-KR" sz="1600" dirty="0"/>
                <a:t>. (JSON</a:t>
              </a:r>
              <a:r>
                <a:rPr lang="ko-KR" altLang="en-US" sz="1600" dirty="0"/>
                <a:t>형식으로</a:t>
              </a:r>
              <a:r>
                <a:rPr lang="en-US" altLang="ko-KR" sz="1600" dirty="0"/>
                <a:t>)</a:t>
              </a:r>
            </a:p>
          </p:txBody>
        </p: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7EEE8B23-B9A1-49DC-AAAF-D75C7022B4FF}"/>
                </a:ext>
              </a:extLst>
            </p:cNvPr>
            <p:cNvCxnSpPr>
              <a:cxnSpLocks/>
            </p:cNvCxnSpPr>
            <p:nvPr/>
          </p:nvCxnSpPr>
          <p:spPr>
            <a:xfrm>
              <a:off x="5224097" y="2668603"/>
              <a:ext cx="5271176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33B3C9E5-90E4-482F-9142-92D3A95C2261}"/>
              </a:ext>
            </a:extLst>
          </p:cNvPr>
          <p:cNvSpPr txBox="1"/>
          <p:nvPr/>
        </p:nvSpPr>
        <p:spPr>
          <a:xfrm>
            <a:off x="2240040" y="406916"/>
            <a:ext cx="5281348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Implementation (Control Class)</a:t>
            </a:r>
            <a:endParaRPr lang="en-US" altLang="ko-KR" sz="3600" dirty="0"/>
          </a:p>
        </p:txBody>
      </p:sp>
      <p:pic>
        <p:nvPicPr>
          <p:cNvPr id="13314" name="Picture 2" descr="https://lh3.googleusercontent.com/Y3XIrbf-8t6UFQhfIOOL0HmuEtGEuFIHBqomGJvwk21nNhNia_OZgCb78YA2y-USikMATTum3qS4W1er3-2s0qV-Q5cO6xAl4x1l1kBLcLkQlg3G2OlWPN1cIg721gpPWTdC8cM">
            <a:extLst>
              <a:ext uri="{FF2B5EF4-FFF2-40B4-BE49-F238E27FC236}">
                <a16:creationId xmlns:a16="http://schemas.microsoft.com/office/drawing/2014/main" id="{6D1DD36A-D3BA-4C92-90B4-73B47DC61A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377" y="1327002"/>
            <a:ext cx="9261247" cy="2581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97113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185248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881070"/>
              <a:ext cx="1576513" cy="5794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1. Coding Guideline</a:t>
              </a:r>
              <a:endPara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33B3C9E5-90E4-482F-9142-92D3A95C2261}"/>
              </a:ext>
            </a:extLst>
          </p:cNvPr>
          <p:cNvSpPr txBox="1"/>
          <p:nvPr/>
        </p:nvSpPr>
        <p:spPr>
          <a:xfrm>
            <a:off x="2240040" y="406916"/>
            <a:ext cx="4366948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화학 약품 추가하기</a:t>
            </a:r>
            <a:endParaRPr lang="en-US" altLang="ko-KR" sz="2800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17F91914-A72B-4150-80B1-ADFE1731F1DF}"/>
              </a:ext>
            </a:extLst>
          </p:cNvPr>
          <p:cNvGrpSpPr/>
          <p:nvPr/>
        </p:nvGrpSpPr>
        <p:grpSpPr>
          <a:xfrm>
            <a:off x="-8965" y="1155963"/>
            <a:ext cx="12192000" cy="5537087"/>
            <a:chOff x="0" y="1369497"/>
            <a:chExt cx="12209928" cy="5972597"/>
          </a:xfrm>
        </p:grpSpPr>
        <p:pic>
          <p:nvPicPr>
            <p:cNvPr id="11268" name="Picture 4" descr="https://lh6.googleusercontent.com/nOysodQNLJAAw-BJxsCOBmBopWIWA_V7ZAg54aYwVz-jqRNHARoyjUYVZ6hVyk0FY9-X_l21K6cdKz5Wbdl4odV0gbmCICyNKHd7w60seVLYSzb2RLxvJA0AXmp8z7vddFZ4JMI">
              <a:extLst>
                <a:ext uri="{FF2B5EF4-FFF2-40B4-BE49-F238E27FC236}">
                  <a16:creationId xmlns:a16="http://schemas.microsoft.com/office/drawing/2014/main" id="{ED367E31-14FA-4692-B047-9E8B2620095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143"/>
            <a:stretch/>
          </p:blipFill>
          <p:spPr bwMode="auto">
            <a:xfrm>
              <a:off x="0" y="1369497"/>
              <a:ext cx="12209928" cy="50815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342" name="Picture 6" descr="https://lh3.googleusercontent.com/x90o9LX127oYBwqZ6Wu-msWoWMslKPpXChDhm7dw1_QB95lXlYRVfhIwmhabE7EnY8vHQOum-MwTIoep5ItuHO3SqRy1vghwCckMYulWrHakEnqhb1Hos-PBuHhBAt2fp5mf3II">
              <a:extLst>
                <a:ext uri="{FF2B5EF4-FFF2-40B4-BE49-F238E27FC236}">
                  <a16:creationId xmlns:a16="http://schemas.microsoft.com/office/drawing/2014/main" id="{1709853D-915C-4126-B994-5C1E8696454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63"/>
            <a:stretch/>
          </p:blipFill>
          <p:spPr bwMode="auto">
            <a:xfrm>
              <a:off x="17929" y="2327934"/>
              <a:ext cx="12191999" cy="50141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8770353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185248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881070"/>
              <a:ext cx="1576513" cy="5794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1. Coding Guideline</a:t>
              </a:r>
              <a:endPara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B5F10B7F-7131-D54E-8609-6D2F2C99BDFE}"/>
              </a:ext>
            </a:extLst>
          </p:cNvPr>
          <p:cNvSpPr txBox="1"/>
          <p:nvPr/>
        </p:nvSpPr>
        <p:spPr>
          <a:xfrm>
            <a:off x="5002674" y="5527754"/>
            <a:ext cx="2186651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400" dirty="0" err="1"/>
              <a:t>ChemicalForm</a:t>
            </a:r>
            <a:endParaRPr lang="en-US" altLang="ko-KR" sz="2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CFE91AB-9C5C-1F46-AC38-25010D93DEF1}"/>
              </a:ext>
            </a:extLst>
          </p:cNvPr>
          <p:cNvSpPr txBox="1"/>
          <p:nvPr/>
        </p:nvSpPr>
        <p:spPr>
          <a:xfrm>
            <a:off x="2240040" y="406916"/>
            <a:ext cx="4366948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화학 약품 추가하기</a:t>
            </a:r>
            <a:endParaRPr lang="en-US" altLang="ko-KR" sz="28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644C606-6B7C-9441-854E-5D932DB419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2550" y="1581150"/>
            <a:ext cx="6946900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6406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https://lh6.googleusercontent.com/aYhd5TkfF6qYAIM8lawQNOkSh9Rc8OpcbvMSX-bBzKvU8DMOE7GfpdR0NSE-M6N6W0a7O7NSWOvQTPNnanBJzjjuflAuJ2V1Gla0Ug6nXrEjy4Rxlzdyx4zXeun7EXSyQ49cm6k">
            <a:extLst>
              <a:ext uri="{FF2B5EF4-FFF2-40B4-BE49-F238E27FC236}">
                <a16:creationId xmlns:a16="http://schemas.microsoft.com/office/drawing/2014/main" id="{70246584-49FA-4B07-BFD9-1502112F67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0979" y="1091116"/>
            <a:ext cx="7770043" cy="3293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185248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881070"/>
              <a:ext cx="1576513" cy="5794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1. Coding Guideline</a:t>
              </a:r>
              <a:endPara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64494C09-B51C-4EB5-8473-46803AF0A56B}"/>
              </a:ext>
            </a:extLst>
          </p:cNvPr>
          <p:cNvGrpSpPr/>
          <p:nvPr/>
        </p:nvGrpSpPr>
        <p:grpSpPr>
          <a:xfrm>
            <a:off x="918983" y="4466821"/>
            <a:ext cx="10550273" cy="2213381"/>
            <a:chOff x="5322784" y="2668603"/>
            <a:chExt cx="5305605" cy="883358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3CEE45AB-719F-402F-8A44-99143290E3F8}"/>
                </a:ext>
              </a:extLst>
            </p:cNvPr>
            <p:cNvSpPr/>
            <p:nvPr/>
          </p:nvSpPr>
          <p:spPr>
            <a:xfrm>
              <a:off x="5322784" y="2679844"/>
              <a:ext cx="5305605" cy="87211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600" dirty="0">
                  <a:sym typeface="Wingdings" panose="05000000000000000000" pitchFamily="2" charset="2"/>
                </a:rPr>
                <a:t> </a:t>
              </a:r>
              <a:r>
                <a:rPr lang="ko-KR" altLang="en-US" sz="1600" dirty="0"/>
                <a:t>입력 </a:t>
              </a:r>
              <a:r>
                <a:rPr lang="en-US" altLang="ko-KR" sz="1600" dirty="0"/>
                <a:t>: </a:t>
              </a:r>
              <a:r>
                <a:rPr lang="ko-KR" altLang="en-US" sz="1600" dirty="0"/>
                <a:t>해당 유저의 </a:t>
              </a:r>
              <a:r>
                <a:rPr lang="en-US" altLang="ko-KR" sz="1600" dirty="0"/>
                <a:t>id(</a:t>
              </a:r>
              <a:r>
                <a:rPr lang="en-US" altLang="ko-KR" sz="1600" dirty="0" err="1"/>
                <a:t>userID</a:t>
              </a:r>
              <a:r>
                <a:rPr lang="en-US" altLang="ko-KR" sz="1600" dirty="0"/>
                <a:t>), </a:t>
              </a:r>
              <a:r>
                <a:rPr lang="ko-KR" altLang="en-US" sz="1600" dirty="0"/>
                <a:t>화학약품의 이름</a:t>
              </a:r>
              <a:r>
                <a:rPr lang="en-US" altLang="ko-KR" sz="1600" dirty="0"/>
                <a:t>, </a:t>
              </a:r>
              <a:r>
                <a:rPr lang="ko-KR" altLang="en-US" sz="1600" dirty="0"/>
                <a:t>화학약품이 보관될 장소</a:t>
              </a:r>
              <a:r>
                <a:rPr lang="en-US" altLang="ko-KR" sz="1400" dirty="0"/>
                <a:t>(Chemical </a:t>
              </a:r>
              <a:r>
                <a:rPr lang="ko-KR" altLang="en-US" sz="1400" dirty="0"/>
                <a:t>클래스의 인스턴스로 자동 매핑</a:t>
              </a:r>
              <a:r>
                <a:rPr lang="en-US" altLang="ko-KR" sz="1400" dirty="0"/>
                <a:t>) </a:t>
              </a:r>
              <a:endParaRPr lang="ko-KR" altLang="en-US" sz="1600" dirty="0"/>
            </a:p>
            <a:p>
              <a:pPr marL="342900" indent="-342900" fontAlgn="base">
                <a:buFont typeface="+mj-lt"/>
                <a:buAutoNum type="arabicPeriod"/>
              </a:pPr>
              <a:endParaRPr lang="en-US" altLang="ko-KR" sz="800" dirty="0"/>
            </a:p>
            <a:p>
              <a:pPr marL="342900" indent="-342900" fontAlgn="base">
                <a:buFont typeface="+mj-lt"/>
                <a:buAutoNum type="arabicPeriod"/>
              </a:pPr>
              <a:r>
                <a:rPr lang="en-US" altLang="ko-KR" sz="1600" dirty="0"/>
                <a:t>Chemical </a:t>
              </a:r>
              <a:r>
                <a:rPr lang="ko-KR" altLang="en-US" sz="1600" dirty="0"/>
                <a:t>클래스의 </a:t>
              </a:r>
              <a:r>
                <a:rPr lang="en-US" altLang="ko-KR" sz="1600" dirty="0" err="1"/>
                <a:t>setPresentTime</a:t>
              </a:r>
              <a:r>
                <a:rPr lang="en-US" altLang="ko-KR" sz="1600" dirty="0"/>
                <a:t> </a:t>
              </a:r>
              <a:r>
                <a:rPr lang="ko-KR" altLang="en-US" sz="1600" dirty="0"/>
                <a:t>메소드를 통해 현재 시간을 등록해준다</a:t>
              </a:r>
              <a:r>
                <a:rPr lang="en-US" altLang="ko-KR" sz="1600" dirty="0"/>
                <a:t>. </a:t>
              </a:r>
            </a:p>
            <a:p>
              <a:pPr marL="342900" indent="-342900" fontAlgn="base">
                <a:buFont typeface="+mj-lt"/>
                <a:buAutoNum type="arabicPeriod"/>
              </a:pPr>
              <a:r>
                <a:rPr lang="en-US" altLang="ko-KR" sz="1600" dirty="0" err="1"/>
                <a:t>chemicalRepository</a:t>
              </a:r>
              <a:r>
                <a:rPr lang="ko-KR" altLang="en-US" sz="1600" dirty="0"/>
                <a:t>의 </a:t>
              </a:r>
              <a:r>
                <a:rPr lang="en-US" altLang="ko-KR" sz="1600" dirty="0"/>
                <a:t>save </a:t>
              </a:r>
              <a:r>
                <a:rPr lang="ko-KR" altLang="en-US" sz="1600" dirty="0"/>
                <a:t>메소드를 통해 화학 약품을 등록 해 주고</a:t>
              </a:r>
              <a:r>
                <a:rPr lang="en-US" altLang="ko-KR" sz="1600" dirty="0"/>
                <a:t>, primary key(id)</a:t>
              </a:r>
              <a:r>
                <a:rPr lang="ko-KR" altLang="en-US" sz="1600" dirty="0"/>
                <a:t>가 포함된 완전한 인스턴스 </a:t>
              </a:r>
              <a:r>
                <a:rPr lang="en-US" altLang="ko-KR" sz="1600" dirty="0" err="1"/>
                <a:t>savedChemical</a:t>
              </a:r>
              <a:r>
                <a:rPr lang="ko-KR" altLang="en-US" sz="1600" dirty="0"/>
                <a:t>을 </a:t>
              </a:r>
              <a:r>
                <a:rPr lang="ko-KR" altLang="en-US" sz="1600" dirty="0" err="1"/>
                <a:t>리턴받는다</a:t>
              </a:r>
              <a:r>
                <a:rPr lang="en-US" altLang="ko-KR" sz="1600" dirty="0"/>
                <a:t>.</a:t>
              </a:r>
            </a:p>
            <a:p>
              <a:pPr marL="342900" indent="-342900" fontAlgn="base">
                <a:buFont typeface="+mj-lt"/>
                <a:buAutoNum type="arabicPeriod"/>
              </a:pPr>
              <a:r>
                <a:rPr lang="en-US" altLang="ko-KR" sz="1600" dirty="0" err="1"/>
                <a:t>userRepository</a:t>
              </a:r>
              <a:r>
                <a:rPr lang="ko-KR" altLang="en-US" sz="1600" dirty="0"/>
                <a:t>의 </a:t>
              </a:r>
              <a:r>
                <a:rPr lang="en-US" altLang="ko-KR" sz="1600" dirty="0" err="1"/>
                <a:t>findByID</a:t>
              </a:r>
              <a:r>
                <a:rPr lang="en-US" altLang="ko-KR" sz="1600" dirty="0"/>
                <a:t> </a:t>
              </a:r>
              <a:r>
                <a:rPr lang="ko-KR" altLang="en-US" sz="1600" dirty="0"/>
                <a:t>메소드를 통해 유저를 찾아주고</a:t>
              </a:r>
              <a:r>
                <a:rPr lang="en-US" altLang="ko-KR" sz="1600" dirty="0"/>
                <a:t>, </a:t>
              </a:r>
              <a:r>
                <a:rPr lang="ko-KR" altLang="en-US" sz="1600" dirty="0"/>
                <a:t>해당 유저의 </a:t>
              </a:r>
              <a:r>
                <a:rPr lang="en-US" altLang="ko-KR" sz="1600" dirty="0"/>
                <a:t>chemicals</a:t>
              </a:r>
              <a:r>
                <a:rPr lang="ko-KR" altLang="en-US" sz="1600" dirty="0"/>
                <a:t>에 </a:t>
              </a:r>
              <a:r>
                <a:rPr lang="en-US" altLang="ko-KR" sz="1600" dirty="0" err="1"/>
                <a:t>savedChemical</a:t>
              </a:r>
              <a:r>
                <a:rPr lang="ko-KR" altLang="en-US" sz="1600" dirty="0"/>
                <a:t>을 추가 해 준다</a:t>
              </a:r>
              <a:r>
                <a:rPr lang="en-US" altLang="ko-KR" sz="1600" dirty="0"/>
                <a:t>. </a:t>
              </a:r>
            </a:p>
            <a:p>
              <a:pPr marL="342900" indent="-342900" fontAlgn="base">
                <a:buFont typeface="+mj-lt"/>
                <a:buAutoNum type="arabicPeriod"/>
              </a:pPr>
              <a:r>
                <a:rPr lang="en-US" altLang="ko-KR" sz="1600" dirty="0"/>
                <a:t>user</a:t>
              </a:r>
              <a:r>
                <a:rPr lang="ko-KR" altLang="en-US" sz="1600" dirty="0"/>
                <a:t>를 저장 해 주면</a:t>
              </a:r>
              <a:r>
                <a:rPr lang="en-US" altLang="ko-KR" sz="1600" dirty="0"/>
                <a:t>, user</a:t>
              </a:r>
              <a:r>
                <a:rPr lang="ko-KR" altLang="en-US" sz="1600" dirty="0"/>
                <a:t>와 </a:t>
              </a:r>
              <a:r>
                <a:rPr lang="en-US" altLang="ko-KR" sz="1600" dirty="0"/>
                <a:t>chemical </a:t>
              </a:r>
              <a:r>
                <a:rPr lang="ko-KR" altLang="en-US" sz="1600" dirty="0"/>
                <a:t>간의 </a:t>
              </a:r>
              <a:r>
                <a:rPr lang="ko-KR" altLang="en-US" sz="1600" dirty="0" err="1"/>
                <a:t>연간관계</a:t>
              </a:r>
              <a:r>
                <a:rPr lang="en-US" altLang="ko-KR" sz="1600" dirty="0"/>
                <a:t> </a:t>
              </a:r>
              <a:r>
                <a:rPr lang="ko-KR" altLang="en-US" sz="1600" dirty="0"/>
                <a:t>또한 저장 된다</a:t>
              </a:r>
              <a:r>
                <a:rPr lang="en-US" altLang="ko-KR" sz="1600" dirty="0"/>
                <a:t>. </a:t>
              </a:r>
            </a:p>
            <a:p>
              <a:pPr marL="342900" indent="-342900" fontAlgn="base">
                <a:buFont typeface="+mj-lt"/>
                <a:buAutoNum type="arabicPeriod"/>
              </a:pPr>
              <a:r>
                <a:rPr lang="ko-KR" altLang="en-US" sz="1600" dirty="0" err="1"/>
                <a:t>리턴값은</a:t>
              </a:r>
              <a:r>
                <a:rPr lang="ko-KR" altLang="en-US" sz="1600" dirty="0"/>
                <a:t> 없다</a:t>
              </a:r>
              <a:r>
                <a:rPr lang="en-US" altLang="ko-KR" sz="1600" dirty="0"/>
                <a:t>. </a:t>
              </a:r>
            </a:p>
          </p:txBody>
        </p: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7EEE8B23-B9A1-49DC-AAAF-D75C7022B4FF}"/>
                </a:ext>
              </a:extLst>
            </p:cNvPr>
            <p:cNvCxnSpPr>
              <a:cxnSpLocks/>
            </p:cNvCxnSpPr>
            <p:nvPr/>
          </p:nvCxnSpPr>
          <p:spPr>
            <a:xfrm>
              <a:off x="5406491" y="2668603"/>
              <a:ext cx="5088782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33B3C9E5-90E4-482F-9142-92D3A95C2261}"/>
              </a:ext>
            </a:extLst>
          </p:cNvPr>
          <p:cNvSpPr txBox="1"/>
          <p:nvPr/>
        </p:nvSpPr>
        <p:spPr>
          <a:xfrm>
            <a:off x="2240040" y="406916"/>
            <a:ext cx="5281348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Implementation (Control Class)</a:t>
            </a:r>
            <a:endParaRPr lang="en-US" altLang="ko-KR" sz="3600" dirty="0"/>
          </a:p>
        </p:txBody>
      </p:sp>
    </p:spTree>
    <p:extLst>
      <p:ext uri="{BB962C8B-B14F-4D97-AF65-F5344CB8AC3E}">
        <p14:creationId xmlns:p14="http://schemas.microsoft.com/office/powerpoint/2010/main" val="37372583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08E62C0-14A1-4A12-B41E-13F0E87755BC}"/>
              </a:ext>
            </a:extLst>
          </p:cNvPr>
          <p:cNvSpPr txBox="1"/>
          <p:nvPr/>
        </p:nvSpPr>
        <p:spPr>
          <a:xfrm>
            <a:off x="3839219" y="464165"/>
            <a:ext cx="18204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CONTENTS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1582EED-4CEF-4332-AD6E-3A0DE847DFC5}"/>
              </a:ext>
            </a:extLst>
          </p:cNvPr>
          <p:cNvSpPr/>
          <p:nvPr/>
        </p:nvSpPr>
        <p:spPr>
          <a:xfrm>
            <a:off x="3949324" y="807065"/>
            <a:ext cx="3771900" cy="50977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7B7EE40-BAD9-4569-9BF6-F6E9ACA78A3C}"/>
              </a:ext>
            </a:extLst>
          </p:cNvPr>
          <p:cNvSpPr txBox="1"/>
          <p:nvPr/>
        </p:nvSpPr>
        <p:spPr>
          <a:xfrm>
            <a:off x="4439653" y="1603340"/>
            <a:ext cx="25186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1. Coding Guideline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0076DA-BF4D-4B5B-8A5B-FC951A0B86DD}"/>
              </a:ext>
            </a:extLst>
          </p:cNvPr>
          <p:cNvSpPr txBox="1"/>
          <p:nvPr/>
        </p:nvSpPr>
        <p:spPr>
          <a:xfrm>
            <a:off x="4439653" y="3044214"/>
            <a:ext cx="25186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2. Class Design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EDA0C1-99A9-4F6E-B2FD-595A308C628F}"/>
              </a:ext>
            </a:extLst>
          </p:cNvPr>
          <p:cNvSpPr txBox="1"/>
          <p:nvPr/>
        </p:nvSpPr>
        <p:spPr>
          <a:xfrm>
            <a:off x="4439653" y="4485088"/>
            <a:ext cx="25186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3. Table Design</a:t>
            </a:r>
          </a:p>
        </p:txBody>
      </p:sp>
    </p:spTree>
    <p:extLst>
      <p:ext uri="{BB962C8B-B14F-4D97-AF65-F5344CB8AC3E}">
        <p14:creationId xmlns:p14="http://schemas.microsoft.com/office/powerpoint/2010/main" val="18381119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:a16="http://schemas.microsoft.com/office/drawing/2014/main" id="{E43BC37B-A340-46FB-AAF7-D44B36068AA5}"/>
              </a:ext>
            </a:extLst>
          </p:cNvPr>
          <p:cNvGrpSpPr/>
          <p:nvPr/>
        </p:nvGrpSpPr>
        <p:grpSpPr>
          <a:xfrm>
            <a:off x="3468670" y="2848282"/>
            <a:ext cx="4725072" cy="1161436"/>
            <a:chOff x="2850776" y="2537012"/>
            <a:chExt cx="5254663" cy="1161436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E5FA80A1-A121-49B9-9C46-2CA21D0F5D15}"/>
                </a:ext>
              </a:extLst>
            </p:cNvPr>
            <p:cNvSpPr/>
            <p:nvPr/>
          </p:nvSpPr>
          <p:spPr>
            <a:xfrm>
              <a:off x="2850776" y="2537012"/>
              <a:ext cx="5254663" cy="1161436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85E7832-B900-4CF9-A2F6-805EBFDDFD0E}"/>
                </a:ext>
              </a:extLst>
            </p:cNvPr>
            <p:cNvSpPr txBox="1"/>
            <p:nvPr/>
          </p:nvSpPr>
          <p:spPr>
            <a:xfrm>
              <a:off x="3270241" y="2765195"/>
              <a:ext cx="419013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dirty="0"/>
                <a:t>2. Class Design</a:t>
              </a:r>
              <a:endParaRPr lang="ko-KR" altLang="en-US" sz="3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  <p:sp>
          <p:nvSpPr>
            <p:cNvPr id="33" name="이등변 삼각형 32">
              <a:extLst>
                <a:ext uri="{FF2B5EF4-FFF2-40B4-BE49-F238E27FC236}">
                  <a16:creationId xmlns:a16="http://schemas.microsoft.com/office/drawing/2014/main" id="{74639E51-396B-4AEE-B91D-6DA4506FA13A}"/>
                </a:ext>
              </a:extLst>
            </p:cNvPr>
            <p:cNvSpPr/>
            <p:nvPr/>
          </p:nvSpPr>
          <p:spPr>
            <a:xfrm flipV="1">
              <a:off x="7568337" y="2985247"/>
              <a:ext cx="316455" cy="233082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/>
            </a:p>
          </p:txBody>
        </p:sp>
      </p:grpSp>
    </p:spTree>
    <p:extLst>
      <p:ext uri="{BB962C8B-B14F-4D97-AF65-F5344CB8AC3E}">
        <p14:creationId xmlns:p14="http://schemas.microsoft.com/office/powerpoint/2010/main" val="17623890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DC86A41F-DD07-4341-A2D5-4A37F00DA822}"/>
              </a:ext>
            </a:extLst>
          </p:cNvPr>
          <p:cNvSpPr txBox="1"/>
          <p:nvPr/>
        </p:nvSpPr>
        <p:spPr>
          <a:xfrm>
            <a:off x="2207063" y="376138"/>
            <a:ext cx="332613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Class Diagram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185248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881070"/>
              <a:ext cx="1576513" cy="5794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2. Class </a:t>
              </a:r>
            </a:p>
            <a:p>
              <a:pPr algn="ctr"/>
              <a:r>
                <a:rPr lang="en-US" altLang="ko-KR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Design</a:t>
              </a:r>
              <a:endPara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0C080E70-B334-3542-9A54-45C2BE276E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7063" y="1037107"/>
            <a:ext cx="8229600" cy="5289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523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 descr="https://lh5.googleusercontent.com/CxPKoPrXZtoqp76ViQ67Rby6xu4WgekFvwD2cvBH1Xo75WkjU_OaPmAQEkgcwnQhBTD3-8YLCi-KD4IePqhFTvU2IhZOe81wE7UeZx5H7Fwq9sKue_hZKNL1HwfEiLXN">
            <a:extLst>
              <a:ext uri="{FF2B5EF4-FFF2-40B4-BE49-F238E27FC236}">
                <a16:creationId xmlns:a16="http://schemas.microsoft.com/office/drawing/2014/main" id="{3F01DF9A-B7AD-4940-8E77-8692BBAA59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1079" y="1209030"/>
            <a:ext cx="9191571" cy="5365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33B3C9E5-90E4-482F-9142-92D3A95C2261}"/>
              </a:ext>
            </a:extLst>
          </p:cNvPr>
          <p:cNvSpPr txBox="1"/>
          <p:nvPr/>
        </p:nvSpPr>
        <p:spPr>
          <a:xfrm>
            <a:off x="2240040" y="406916"/>
            <a:ext cx="332613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Association</a:t>
            </a:r>
            <a:endParaRPr lang="ko-KR" altLang="en-US" sz="2800" dirty="0">
              <a:ln>
                <a:solidFill>
                  <a:schemeClr val="tx1">
                    <a:alpha val="30000"/>
                  </a:schemeClr>
                </a:solidFill>
              </a:ln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03BDC88-E0D5-4A3B-94F3-7667D4282B6B}"/>
              </a:ext>
            </a:extLst>
          </p:cNvPr>
          <p:cNvGrpSpPr/>
          <p:nvPr/>
        </p:nvGrpSpPr>
        <p:grpSpPr>
          <a:xfrm>
            <a:off x="159192" y="182880"/>
            <a:ext cx="1852488" cy="854227"/>
            <a:chOff x="640080" y="-971550"/>
            <a:chExt cx="1660746" cy="76581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9818BBF-E1FD-41EA-97E7-25E28A63FB3C}"/>
                </a:ext>
              </a:extLst>
            </p:cNvPr>
            <p:cNvSpPr txBox="1"/>
            <p:nvPr/>
          </p:nvSpPr>
          <p:spPr>
            <a:xfrm>
              <a:off x="683325" y="-881071"/>
              <a:ext cx="1576513" cy="5794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2. Class </a:t>
              </a:r>
            </a:p>
            <a:p>
              <a:pPr algn="ctr"/>
              <a:r>
                <a:rPr lang="en-US" altLang="ko-KR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Design</a:t>
              </a:r>
              <a:endPara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496C662-08ED-41DB-B382-F36C540D42B9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817728E1-86B6-4020-8FD1-25CBEF9C0403}"/>
              </a:ext>
            </a:extLst>
          </p:cNvPr>
          <p:cNvSpPr/>
          <p:nvPr/>
        </p:nvSpPr>
        <p:spPr>
          <a:xfrm>
            <a:off x="1543051" y="2396462"/>
            <a:ext cx="1519846" cy="257810"/>
          </a:xfrm>
          <a:prstGeom prst="round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 w="28575">
                <a:solidFill>
                  <a:schemeClr val="tx1"/>
                </a:solidFill>
              </a:ln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D42A8D7C-DD1C-4F14-A8B7-D4E10BD51CC3}"/>
              </a:ext>
            </a:extLst>
          </p:cNvPr>
          <p:cNvSpPr/>
          <p:nvPr/>
        </p:nvSpPr>
        <p:spPr>
          <a:xfrm>
            <a:off x="8324289" y="5495926"/>
            <a:ext cx="1819836" cy="475850"/>
          </a:xfrm>
          <a:prstGeom prst="round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E61D795-1C16-4DE9-8D5B-BDF4340955E4}"/>
              </a:ext>
            </a:extLst>
          </p:cNvPr>
          <p:cNvSpPr txBox="1"/>
          <p:nvPr/>
        </p:nvSpPr>
        <p:spPr>
          <a:xfrm>
            <a:off x="5702110" y="6055007"/>
            <a:ext cx="2622179" cy="567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1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기기 예약 시 사용 시간을 설정할 때 시작 시간과 종료 시간 입력</a:t>
            </a: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8D85FDA9-283F-450B-8BAD-98EE0E677041}"/>
              </a:ext>
            </a:extLst>
          </p:cNvPr>
          <p:cNvCxnSpPr>
            <a:cxnSpLocks/>
          </p:cNvCxnSpPr>
          <p:nvPr/>
        </p:nvCxnSpPr>
        <p:spPr>
          <a:xfrm flipH="1">
            <a:off x="8188772" y="5971776"/>
            <a:ext cx="744632" cy="443075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DFA9B941-B0DA-4580-BE92-C9F6631D89D5}"/>
              </a:ext>
            </a:extLst>
          </p:cNvPr>
          <p:cNvSpPr txBox="1"/>
          <p:nvPr/>
        </p:nvSpPr>
        <p:spPr>
          <a:xfrm>
            <a:off x="82679" y="3147121"/>
            <a:ext cx="2622179" cy="567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1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랩 생성 시 입력</a:t>
            </a:r>
          </a:p>
          <a:p>
            <a:pPr algn="ctr">
              <a:lnSpc>
                <a:spcPct val="150000"/>
              </a:lnSpc>
            </a:pPr>
            <a:r>
              <a:rPr lang="en-US" altLang="ko-KR" sz="11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Lab </a:t>
            </a:r>
            <a:r>
              <a:rPr lang="ko-KR" altLang="en-US" sz="11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가입 시 비밀번호 확인</a:t>
            </a: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A47B1596-0F55-4BD1-B7AE-46BD6402062D}"/>
              </a:ext>
            </a:extLst>
          </p:cNvPr>
          <p:cNvCxnSpPr>
            <a:cxnSpLocks/>
            <a:endCxn id="40" idx="0"/>
          </p:cNvCxnSpPr>
          <p:nvPr/>
        </p:nvCxnSpPr>
        <p:spPr>
          <a:xfrm flipH="1">
            <a:off x="1393769" y="2670209"/>
            <a:ext cx="577906" cy="476912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9B154DB9-5C3E-4CE6-A163-0B6AE61F7547}"/>
              </a:ext>
            </a:extLst>
          </p:cNvPr>
          <p:cNvSpPr txBox="1"/>
          <p:nvPr/>
        </p:nvSpPr>
        <p:spPr>
          <a:xfrm>
            <a:off x="10348374" y="3048011"/>
            <a:ext cx="1622354" cy="8213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1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랩 가입일에 따라 약품 노출 기간 다름</a:t>
            </a:r>
          </a:p>
          <a:p>
            <a:pPr algn="ctr">
              <a:lnSpc>
                <a:spcPct val="150000"/>
              </a:lnSpc>
            </a:pPr>
            <a:r>
              <a:rPr lang="ko-KR" altLang="en-US" sz="11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의심 질병 알림에 사용</a:t>
            </a: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8687C887-0AE9-4162-A2B8-9A078A53D3E2}"/>
              </a:ext>
            </a:extLst>
          </p:cNvPr>
          <p:cNvCxnSpPr>
            <a:cxnSpLocks/>
          </p:cNvCxnSpPr>
          <p:nvPr/>
        </p:nvCxnSpPr>
        <p:spPr>
          <a:xfrm>
            <a:off x="9615191" y="2844875"/>
            <a:ext cx="723899" cy="35620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3F8D84FA-1D1C-430D-BE91-883A1E1A6343}"/>
              </a:ext>
            </a:extLst>
          </p:cNvPr>
          <p:cNvSpPr/>
          <p:nvPr/>
        </p:nvSpPr>
        <p:spPr>
          <a:xfrm>
            <a:off x="8153844" y="2566262"/>
            <a:ext cx="1990281" cy="294778"/>
          </a:xfrm>
          <a:prstGeom prst="round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479483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Box 40">
            <a:extLst>
              <a:ext uri="{FF2B5EF4-FFF2-40B4-BE49-F238E27FC236}">
                <a16:creationId xmlns:a16="http://schemas.microsoft.com/office/drawing/2014/main" id="{33B3C9E5-90E4-482F-9142-92D3A95C2261}"/>
              </a:ext>
            </a:extLst>
          </p:cNvPr>
          <p:cNvSpPr txBox="1"/>
          <p:nvPr/>
        </p:nvSpPr>
        <p:spPr>
          <a:xfrm>
            <a:off x="2240040" y="406916"/>
            <a:ext cx="332613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Association</a:t>
            </a:r>
            <a:endParaRPr lang="ko-KR" altLang="en-US" sz="2800" dirty="0">
              <a:ln>
                <a:solidFill>
                  <a:schemeClr val="tx1">
                    <a:alpha val="30000"/>
                  </a:schemeClr>
                </a:solidFill>
              </a:ln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03BDC88-E0D5-4A3B-94F3-7667D4282B6B}"/>
              </a:ext>
            </a:extLst>
          </p:cNvPr>
          <p:cNvGrpSpPr/>
          <p:nvPr/>
        </p:nvGrpSpPr>
        <p:grpSpPr>
          <a:xfrm>
            <a:off x="159192" y="182880"/>
            <a:ext cx="1852488" cy="854227"/>
            <a:chOff x="640080" y="-971550"/>
            <a:chExt cx="1660746" cy="76581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9818BBF-E1FD-41EA-97E7-25E28A63FB3C}"/>
                </a:ext>
              </a:extLst>
            </p:cNvPr>
            <p:cNvSpPr txBox="1"/>
            <p:nvPr/>
          </p:nvSpPr>
          <p:spPr>
            <a:xfrm>
              <a:off x="683325" y="-881070"/>
              <a:ext cx="1576513" cy="5794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2. Class </a:t>
              </a:r>
            </a:p>
            <a:p>
              <a:pPr algn="ctr"/>
              <a:r>
                <a:rPr lang="en-US" altLang="ko-KR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Design</a:t>
              </a:r>
              <a:endPara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496C662-08ED-41DB-B382-F36C540D42B9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4580" name="Picture 4" descr="https://lh5.googleusercontent.com/kGnQllbxwi-2ttkSO8j8LHpfAql8-MaW8PfauzD0qYUTWGjaUvY0ricJNtindcrKpYHnGcr9n_hqRTUdG6qrRnWWkRulbzMg2bsasJLau4-jW68NOQ9qnPfs_PMti5Gf">
            <a:extLst>
              <a:ext uri="{FF2B5EF4-FFF2-40B4-BE49-F238E27FC236}">
                <a16:creationId xmlns:a16="http://schemas.microsoft.com/office/drawing/2014/main" id="{9A40CADF-9C5C-4EEA-A1B7-EDCC2CCE5C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06"/>
          <a:stretch/>
        </p:blipFill>
        <p:spPr bwMode="auto">
          <a:xfrm>
            <a:off x="5248707" y="605494"/>
            <a:ext cx="7163212" cy="5845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A0D561A2-F566-46F4-A2CA-EE09E63876D9}"/>
              </a:ext>
            </a:extLst>
          </p:cNvPr>
          <p:cNvSpPr/>
          <p:nvPr/>
        </p:nvSpPr>
        <p:spPr>
          <a:xfrm>
            <a:off x="5786384" y="1567133"/>
            <a:ext cx="1044000" cy="147283"/>
          </a:xfrm>
          <a:prstGeom prst="roundRect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KoPub돋움체 Bold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A3EC308C-2101-4B71-84EB-EDA78246ADB1}"/>
              </a:ext>
            </a:extLst>
          </p:cNvPr>
          <p:cNvSpPr/>
          <p:nvPr/>
        </p:nvSpPr>
        <p:spPr>
          <a:xfrm>
            <a:off x="10116392" y="4916692"/>
            <a:ext cx="1368000" cy="283649"/>
          </a:xfrm>
          <a:prstGeom prst="roundRect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KoPub돋움체 Bold"/>
              </a:rPr>
              <a:t>  </a:t>
            </a:r>
            <a:endParaRPr lang="ko-KR" altLang="en-US" sz="1200" dirty="0">
              <a:solidFill>
                <a:schemeClr val="tx1"/>
              </a:solidFill>
              <a:latin typeface="KoPub돋움체 Bold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63BE6114-9000-42DA-9927-5418E80B433C}"/>
              </a:ext>
            </a:extLst>
          </p:cNvPr>
          <p:cNvSpPr/>
          <p:nvPr/>
        </p:nvSpPr>
        <p:spPr>
          <a:xfrm>
            <a:off x="5786384" y="1419850"/>
            <a:ext cx="1152000" cy="147283"/>
          </a:xfrm>
          <a:prstGeom prst="round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KoPub돋움체 Bold"/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C32458EC-DDD6-47F1-99B9-FD31844A0C27}"/>
              </a:ext>
            </a:extLst>
          </p:cNvPr>
          <p:cNvSpPr/>
          <p:nvPr/>
        </p:nvSpPr>
        <p:spPr>
          <a:xfrm>
            <a:off x="10116392" y="4470838"/>
            <a:ext cx="1152000" cy="428523"/>
          </a:xfrm>
          <a:prstGeom prst="round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KoPub돋움체 Bold"/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A853ADB2-D86C-4D01-BD83-06FDF9F42B61}"/>
              </a:ext>
            </a:extLst>
          </p:cNvPr>
          <p:cNvSpPr/>
          <p:nvPr/>
        </p:nvSpPr>
        <p:spPr>
          <a:xfrm>
            <a:off x="5786384" y="1886577"/>
            <a:ext cx="1181101" cy="288736"/>
          </a:xfrm>
          <a:prstGeom prst="roundRect">
            <a:avLst/>
          </a:prstGeom>
          <a:noFill/>
          <a:ln w="190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KoPub돋움체 Bold"/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D9142A96-C85C-46BA-904A-D2948CF1AD9A}"/>
              </a:ext>
            </a:extLst>
          </p:cNvPr>
          <p:cNvSpPr/>
          <p:nvPr/>
        </p:nvSpPr>
        <p:spPr>
          <a:xfrm>
            <a:off x="5790247" y="1714415"/>
            <a:ext cx="1296000" cy="147283"/>
          </a:xfrm>
          <a:prstGeom prst="roundRect">
            <a:avLst/>
          </a:prstGeom>
          <a:noFill/>
          <a:ln w="190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KoPub돋움체 Bold"/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DF0D3520-A547-4B80-BD95-FDF65D12CF04}"/>
              </a:ext>
            </a:extLst>
          </p:cNvPr>
          <p:cNvSpPr/>
          <p:nvPr/>
        </p:nvSpPr>
        <p:spPr>
          <a:xfrm>
            <a:off x="10116392" y="5226226"/>
            <a:ext cx="1440000" cy="147283"/>
          </a:xfrm>
          <a:prstGeom prst="roundRect">
            <a:avLst/>
          </a:prstGeom>
          <a:noFill/>
          <a:ln w="190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KoPub돋움체 Bold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C6A2F662-7A88-43D4-BB2E-30280D7F5F09}"/>
              </a:ext>
            </a:extLst>
          </p:cNvPr>
          <p:cNvSpPr/>
          <p:nvPr/>
        </p:nvSpPr>
        <p:spPr>
          <a:xfrm>
            <a:off x="10106340" y="5385434"/>
            <a:ext cx="1404000" cy="590353"/>
          </a:xfrm>
          <a:prstGeom prst="roundRect">
            <a:avLst/>
          </a:prstGeom>
          <a:noFill/>
          <a:ln w="190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KoPub돋움체 Bold"/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F92346A9-002B-4D96-A853-40D9C5621CF4}"/>
              </a:ext>
            </a:extLst>
          </p:cNvPr>
          <p:cNvSpPr/>
          <p:nvPr/>
        </p:nvSpPr>
        <p:spPr>
          <a:xfrm>
            <a:off x="298218" y="2860790"/>
            <a:ext cx="4607130" cy="844812"/>
          </a:xfrm>
          <a:prstGeom prst="roundRect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ko-KR" sz="1400" b="1" dirty="0">
                <a:solidFill>
                  <a:schemeClr val="tx1"/>
                </a:solidFill>
                <a:latin typeface="KoPub돋움체 Bold"/>
              </a:rPr>
              <a:t>deliquescent</a:t>
            </a:r>
            <a:r>
              <a:rPr lang="en-US" altLang="ko-KR" sz="1200" dirty="0">
                <a:solidFill>
                  <a:schemeClr val="tx1"/>
                </a:solidFill>
                <a:latin typeface="KoPub돋움체 Bold"/>
              </a:rPr>
              <a:t> (</a:t>
            </a:r>
            <a:r>
              <a:rPr lang="ko-KR" altLang="en-US" sz="1200" dirty="0" err="1">
                <a:solidFill>
                  <a:schemeClr val="tx1"/>
                </a:solidFill>
                <a:latin typeface="KoPub돋움체 Bold"/>
              </a:rPr>
              <a:t>조해성</a:t>
            </a:r>
            <a:r>
              <a:rPr lang="en-US" altLang="ko-KR" sz="1200" dirty="0">
                <a:solidFill>
                  <a:schemeClr val="tx1"/>
                </a:solidFill>
                <a:latin typeface="KoPub돋움체 Bold"/>
              </a:rPr>
              <a:t>) TRUE :  humidity (</a:t>
            </a:r>
            <a:r>
              <a:rPr lang="ko-KR" altLang="en-US" sz="1200" dirty="0">
                <a:solidFill>
                  <a:schemeClr val="tx1"/>
                </a:solidFill>
                <a:latin typeface="KoPub돋움체 Bold"/>
              </a:rPr>
              <a:t>습도</a:t>
            </a:r>
            <a:r>
              <a:rPr lang="en-US" altLang="ko-KR" sz="1200" dirty="0">
                <a:solidFill>
                  <a:schemeClr val="tx1"/>
                </a:solidFill>
                <a:latin typeface="KoPub돋움체 Bold"/>
              </a:rPr>
              <a:t>) ↓</a:t>
            </a:r>
            <a:r>
              <a:rPr lang="ko-KR" altLang="en-US" sz="1200" dirty="0">
                <a:solidFill>
                  <a:schemeClr val="tx1"/>
                </a:solidFill>
                <a:latin typeface="KoPub돋움체 Bold"/>
              </a:rPr>
              <a:t> </a:t>
            </a:r>
            <a:r>
              <a:rPr lang="en-US" altLang="ko-KR" sz="1200" dirty="0">
                <a:solidFill>
                  <a:schemeClr val="tx1"/>
                </a:solidFill>
                <a:latin typeface="KoPub돋움체 Bold"/>
              </a:rPr>
              <a:t>(-1)</a:t>
            </a:r>
          </a:p>
          <a:p>
            <a:pPr algn="just"/>
            <a:endParaRPr lang="en-US" altLang="ko-KR" sz="300" b="1" dirty="0">
              <a:solidFill>
                <a:schemeClr val="tx1"/>
              </a:solidFill>
              <a:latin typeface="KoPub돋움체 Bold"/>
            </a:endParaRPr>
          </a:p>
          <a:p>
            <a:pPr algn="just"/>
            <a:r>
              <a:rPr lang="en-US" altLang="ko-KR" sz="1400" b="1" dirty="0">
                <a:solidFill>
                  <a:schemeClr val="tx1"/>
                </a:solidFill>
                <a:latin typeface="KoPub돋움체 Bold"/>
              </a:rPr>
              <a:t>efflorescence </a:t>
            </a:r>
            <a:r>
              <a:rPr lang="en-US" altLang="ko-KR" sz="1200" dirty="0">
                <a:solidFill>
                  <a:schemeClr val="tx1"/>
                </a:solidFill>
                <a:latin typeface="KoPub돋움체 Bold"/>
              </a:rPr>
              <a:t>(</a:t>
            </a:r>
            <a:r>
              <a:rPr lang="ko-KR" altLang="en-US" sz="1200" dirty="0" err="1">
                <a:solidFill>
                  <a:schemeClr val="tx1"/>
                </a:solidFill>
                <a:latin typeface="KoPub돋움체 Bold"/>
              </a:rPr>
              <a:t>풍해성</a:t>
            </a:r>
            <a:r>
              <a:rPr lang="en-US" altLang="ko-KR" sz="1200" dirty="0">
                <a:solidFill>
                  <a:schemeClr val="tx1"/>
                </a:solidFill>
                <a:latin typeface="KoPub돋움체 Bold"/>
              </a:rPr>
              <a:t>) TRUE : humidity (</a:t>
            </a:r>
            <a:r>
              <a:rPr lang="ko-KR" altLang="en-US" sz="1200" dirty="0">
                <a:solidFill>
                  <a:schemeClr val="tx1"/>
                </a:solidFill>
                <a:latin typeface="KoPub돋움체 Bold"/>
              </a:rPr>
              <a:t>습도</a:t>
            </a:r>
            <a:r>
              <a:rPr lang="en-US" altLang="ko-KR" sz="1200" dirty="0">
                <a:solidFill>
                  <a:schemeClr val="tx1"/>
                </a:solidFill>
                <a:latin typeface="KoPub돋움체 Bold"/>
              </a:rPr>
              <a:t>) ↑️</a:t>
            </a:r>
            <a:r>
              <a:rPr lang="ko-KR" altLang="en-US" sz="1200" dirty="0">
                <a:solidFill>
                  <a:schemeClr val="tx1"/>
                </a:solidFill>
                <a:latin typeface="KoPub돋움체 Bold"/>
              </a:rPr>
              <a:t> </a:t>
            </a:r>
            <a:r>
              <a:rPr lang="en-US" altLang="ko-KR" sz="1200" dirty="0">
                <a:solidFill>
                  <a:schemeClr val="tx1"/>
                </a:solidFill>
                <a:latin typeface="KoPub돋움체 Bold"/>
              </a:rPr>
              <a:t>(+1)</a:t>
            </a: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61A6103E-5CE9-4DFD-9512-228CA0D6CD6B}"/>
              </a:ext>
            </a:extLst>
          </p:cNvPr>
          <p:cNvSpPr/>
          <p:nvPr/>
        </p:nvSpPr>
        <p:spPr>
          <a:xfrm>
            <a:off x="298218" y="3891185"/>
            <a:ext cx="4607130" cy="520861"/>
          </a:xfrm>
          <a:prstGeom prst="roundRect">
            <a:avLst/>
          </a:prstGeom>
          <a:noFill/>
          <a:ln w="190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ko-KR" sz="1400" b="1" dirty="0" err="1">
                <a:solidFill>
                  <a:schemeClr val="tx1"/>
                </a:solidFill>
                <a:latin typeface="KoPub돋움체 Bold"/>
              </a:rPr>
              <a:t>photoReaction</a:t>
            </a:r>
            <a:r>
              <a:rPr lang="en-US" altLang="ko-KR" sz="1200" dirty="0">
                <a:solidFill>
                  <a:schemeClr val="tx1"/>
                </a:solidFill>
                <a:latin typeface="KoPub돋움체 Bold"/>
              </a:rPr>
              <a:t> (</a:t>
            </a:r>
            <a:r>
              <a:rPr lang="ko-KR" altLang="en-US" sz="1200" dirty="0" err="1">
                <a:solidFill>
                  <a:schemeClr val="tx1"/>
                </a:solidFill>
                <a:latin typeface="KoPub돋움체 Bold"/>
              </a:rPr>
              <a:t>광반응</a:t>
            </a:r>
            <a:r>
              <a:rPr lang="en-US" altLang="ko-KR" sz="1200" dirty="0">
                <a:solidFill>
                  <a:schemeClr val="tx1"/>
                </a:solidFill>
                <a:latin typeface="KoPub돋움체 Bold"/>
              </a:rPr>
              <a:t>) TRUE : </a:t>
            </a:r>
            <a:r>
              <a:rPr lang="en-US" altLang="ko-KR" sz="1400" b="1" dirty="0">
                <a:solidFill>
                  <a:schemeClr val="tx1"/>
                </a:solidFill>
                <a:latin typeface="KoPub돋움체 Bold"/>
              </a:rPr>
              <a:t>illuminance</a:t>
            </a:r>
            <a:r>
              <a:rPr lang="en-US" altLang="ko-KR" sz="1200" dirty="0">
                <a:solidFill>
                  <a:schemeClr val="tx1"/>
                </a:solidFill>
                <a:latin typeface="KoPub돋움체 Bold"/>
              </a:rPr>
              <a:t> (</a:t>
            </a:r>
            <a:r>
              <a:rPr lang="ko-KR" altLang="en-US" sz="1200" dirty="0">
                <a:solidFill>
                  <a:schemeClr val="tx1"/>
                </a:solidFill>
                <a:latin typeface="KoPub돋움체 Bold"/>
              </a:rPr>
              <a:t>조도</a:t>
            </a:r>
            <a:r>
              <a:rPr lang="en-US" altLang="ko-KR" sz="1200" dirty="0">
                <a:solidFill>
                  <a:schemeClr val="tx1"/>
                </a:solidFill>
                <a:latin typeface="KoPub돋움체 Bold"/>
              </a:rPr>
              <a:t>) FALSE</a:t>
            </a:r>
            <a:endParaRPr lang="ko-KR" altLang="en-US" sz="1200" dirty="0">
              <a:solidFill>
                <a:schemeClr val="tx1"/>
              </a:solidFill>
              <a:latin typeface="KoPub돋움체 Bold"/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EEAB42D2-10D0-488B-8B3E-B2B55FA57BA0}"/>
              </a:ext>
            </a:extLst>
          </p:cNvPr>
          <p:cNvSpPr/>
          <p:nvPr/>
        </p:nvSpPr>
        <p:spPr>
          <a:xfrm>
            <a:off x="300533" y="1614239"/>
            <a:ext cx="4607131" cy="1060968"/>
          </a:xfrm>
          <a:prstGeom prst="round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ko-KR" sz="1400" b="1" dirty="0">
                <a:solidFill>
                  <a:schemeClr val="tx1"/>
                </a:solidFill>
                <a:latin typeface="KoPub돋움체 Bold"/>
              </a:rPr>
              <a:t>status </a:t>
            </a:r>
            <a:r>
              <a:rPr lang="ko-KR" altLang="en-US" sz="1200" b="1" dirty="0">
                <a:solidFill>
                  <a:schemeClr val="tx1"/>
                </a:solidFill>
                <a:latin typeface="KoPub돋움체 Bold"/>
              </a:rPr>
              <a:t>고체 </a:t>
            </a:r>
            <a:r>
              <a:rPr lang="en-US" altLang="ko-KR" sz="1200" b="1" dirty="0">
                <a:solidFill>
                  <a:schemeClr val="tx1"/>
                </a:solidFill>
                <a:latin typeface="KoPub돋움체 Bold"/>
              </a:rPr>
              <a:t>(1)</a:t>
            </a:r>
            <a:r>
              <a:rPr lang="en-US" altLang="ko-KR" sz="1400" b="1" dirty="0">
                <a:solidFill>
                  <a:schemeClr val="tx1"/>
                </a:solidFill>
                <a:latin typeface="KoPub돋움체 Bold"/>
              </a:rPr>
              <a:t> </a:t>
            </a:r>
            <a:r>
              <a:rPr lang="en-US" altLang="ko-KR" sz="1200" dirty="0">
                <a:solidFill>
                  <a:schemeClr val="tx1"/>
                </a:solidFill>
                <a:latin typeface="KoPub돋움체 Bold"/>
              </a:rPr>
              <a:t>: temperature &lt; </a:t>
            </a:r>
            <a:r>
              <a:rPr lang="en-US" altLang="ko-KR" sz="1200" dirty="0" err="1">
                <a:solidFill>
                  <a:schemeClr val="tx1"/>
                </a:solidFill>
                <a:latin typeface="KoPub돋움체 Bold"/>
              </a:rPr>
              <a:t>meltingPoint</a:t>
            </a:r>
            <a:r>
              <a:rPr lang="en-US" altLang="ko-KR" sz="1200" dirty="0">
                <a:solidFill>
                  <a:schemeClr val="tx1"/>
                </a:solidFill>
                <a:latin typeface="KoPub돋움체 Bold"/>
              </a:rPr>
              <a:t> </a:t>
            </a:r>
          </a:p>
          <a:p>
            <a:pPr algn="just"/>
            <a:r>
              <a:rPr lang="en-US" altLang="ko-KR" sz="1400" b="1" dirty="0">
                <a:solidFill>
                  <a:schemeClr val="tx1"/>
                </a:solidFill>
                <a:latin typeface="KoPub돋움체 Bold"/>
              </a:rPr>
              <a:t>status </a:t>
            </a:r>
            <a:r>
              <a:rPr lang="ko-KR" altLang="en-US" sz="1200" b="1" dirty="0">
                <a:solidFill>
                  <a:schemeClr val="tx1"/>
                </a:solidFill>
                <a:latin typeface="KoPub돋움체 Bold"/>
              </a:rPr>
              <a:t>액체 </a:t>
            </a:r>
            <a:r>
              <a:rPr lang="en-US" altLang="ko-KR" sz="1200" b="1" dirty="0">
                <a:solidFill>
                  <a:schemeClr val="tx1"/>
                </a:solidFill>
                <a:latin typeface="KoPub돋움체 Bold"/>
              </a:rPr>
              <a:t>(2)</a:t>
            </a:r>
            <a:r>
              <a:rPr lang="en-US" altLang="ko-KR" sz="1400" b="1" dirty="0">
                <a:solidFill>
                  <a:schemeClr val="tx1"/>
                </a:solidFill>
                <a:latin typeface="KoPub돋움체 Bold"/>
              </a:rPr>
              <a:t> </a:t>
            </a:r>
            <a:r>
              <a:rPr lang="en-US" altLang="ko-KR" sz="1200" dirty="0">
                <a:solidFill>
                  <a:schemeClr val="tx1"/>
                </a:solidFill>
                <a:latin typeface="KoPub돋움체 Bold"/>
              </a:rPr>
              <a:t>: </a:t>
            </a:r>
            <a:r>
              <a:rPr lang="en-US" altLang="ko-KR" sz="1200" dirty="0" err="1">
                <a:solidFill>
                  <a:schemeClr val="tx1"/>
                </a:solidFill>
                <a:latin typeface="KoPub돋움체 Bold"/>
              </a:rPr>
              <a:t>meltingPoint</a:t>
            </a:r>
            <a:r>
              <a:rPr lang="en-US" altLang="ko-KR" sz="1200" dirty="0">
                <a:solidFill>
                  <a:schemeClr val="tx1"/>
                </a:solidFill>
                <a:latin typeface="KoPub돋움체 Bold"/>
              </a:rPr>
              <a:t> &lt; temperature &lt; </a:t>
            </a:r>
            <a:r>
              <a:rPr lang="en-US" altLang="ko-KR" sz="1200" dirty="0" err="1">
                <a:solidFill>
                  <a:schemeClr val="tx1"/>
                </a:solidFill>
                <a:latin typeface="KoPub돋움체 Bold"/>
              </a:rPr>
              <a:t>boilingPoint</a:t>
            </a:r>
            <a:endParaRPr lang="en-US" altLang="ko-KR" sz="1200" dirty="0">
              <a:solidFill>
                <a:schemeClr val="tx1"/>
              </a:solidFill>
              <a:latin typeface="KoPub돋움체 Bold"/>
            </a:endParaRPr>
          </a:p>
          <a:p>
            <a:pPr algn="just"/>
            <a:r>
              <a:rPr lang="en-US" altLang="ko-KR" sz="1400" b="1" dirty="0">
                <a:solidFill>
                  <a:schemeClr val="tx1"/>
                </a:solidFill>
                <a:latin typeface="KoPub돋움체 Bold"/>
              </a:rPr>
              <a:t>status </a:t>
            </a:r>
            <a:r>
              <a:rPr lang="ko-KR" altLang="en-US" sz="1200" b="1" dirty="0">
                <a:solidFill>
                  <a:schemeClr val="tx1"/>
                </a:solidFill>
                <a:latin typeface="KoPub돋움체 Bold"/>
              </a:rPr>
              <a:t>기체 </a:t>
            </a:r>
            <a:r>
              <a:rPr lang="en-US" altLang="ko-KR" sz="1200" b="1" dirty="0">
                <a:solidFill>
                  <a:schemeClr val="tx1"/>
                </a:solidFill>
                <a:latin typeface="KoPub돋움체 Bold"/>
              </a:rPr>
              <a:t>(3)</a:t>
            </a:r>
            <a:r>
              <a:rPr lang="en-US" altLang="ko-KR" sz="1400" b="1" dirty="0">
                <a:solidFill>
                  <a:schemeClr val="tx1"/>
                </a:solidFill>
                <a:latin typeface="KoPub돋움체 Bold"/>
              </a:rPr>
              <a:t> </a:t>
            </a:r>
            <a:r>
              <a:rPr lang="en-US" altLang="ko-KR" sz="1200" dirty="0">
                <a:solidFill>
                  <a:schemeClr val="tx1"/>
                </a:solidFill>
                <a:latin typeface="KoPub돋움체 Bold"/>
              </a:rPr>
              <a:t>: </a:t>
            </a:r>
            <a:r>
              <a:rPr lang="en-US" altLang="ko-KR" sz="1200" dirty="0" err="1">
                <a:solidFill>
                  <a:schemeClr val="tx1"/>
                </a:solidFill>
                <a:latin typeface="KoPub돋움체 Bold"/>
              </a:rPr>
              <a:t>boilingPoint</a:t>
            </a:r>
            <a:r>
              <a:rPr lang="en-US" altLang="ko-KR" sz="1200" dirty="0">
                <a:solidFill>
                  <a:schemeClr val="tx1"/>
                </a:solidFill>
                <a:latin typeface="KoPub돋움체 Bold"/>
              </a:rPr>
              <a:t> &lt; temperature</a:t>
            </a: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864EBFA2-069A-4F62-B32F-40FE397DDF51}"/>
              </a:ext>
            </a:extLst>
          </p:cNvPr>
          <p:cNvSpPr/>
          <p:nvPr/>
        </p:nvSpPr>
        <p:spPr>
          <a:xfrm>
            <a:off x="298218" y="4597628"/>
            <a:ext cx="4607131" cy="1292266"/>
          </a:xfrm>
          <a:prstGeom prst="roundRect">
            <a:avLst/>
          </a:prstGeom>
          <a:noFill/>
          <a:ln w="190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ko-KR" sz="1400" b="1" dirty="0">
                <a:solidFill>
                  <a:schemeClr val="tx1"/>
                </a:solidFill>
                <a:latin typeface="KoPub돋움체 Bold"/>
              </a:rPr>
              <a:t>flammability</a:t>
            </a:r>
            <a:r>
              <a:rPr lang="en-US" altLang="ko-KR" sz="1200" dirty="0">
                <a:solidFill>
                  <a:schemeClr val="tx1"/>
                </a:solidFill>
                <a:latin typeface="KoPub돋움체 Bold"/>
              </a:rPr>
              <a:t> (</a:t>
            </a:r>
            <a:r>
              <a:rPr lang="ko-KR" altLang="en-US" sz="1200" dirty="0">
                <a:solidFill>
                  <a:schemeClr val="tx1"/>
                </a:solidFill>
                <a:latin typeface="KoPub돋움체 Bold"/>
              </a:rPr>
              <a:t>인화성</a:t>
            </a:r>
            <a:r>
              <a:rPr lang="en-US" altLang="ko-KR" sz="1200" dirty="0">
                <a:solidFill>
                  <a:schemeClr val="tx1"/>
                </a:solidFill>
                <a:latin typeface="KoPub돋움체 Bold"/>
              </a:rPr>
              <a:t>) or ignitability (</a:t>
            </a:r>
            <a:r>
              <a:rPr lang="ko-KR" altLang="en-US" sz="1200" dirty="0">
                <a:solidFill>
                  <a:schemeClr val="tx1"/>
                </a:solidFill>
                <a:latin typeface="KoPub돋움체 Bold"/>
              </a:rPr>
              <a:t>발화성</a:t>
            </a:r>
            <a:r>
              <a:rPr lang="en-US" altLang="ko-KR" sz="1200" dirty="0">
                <a:solidFill>
                  <a:schemeClr val="tx1"/>
                </a:solidFill>
                <a:latin typeface="KoPub돋움체 Bold"/>
              </a:rPr>
              <a:t>) </a:t>
            </a:r>
          </a:p>
          <a:p>
            <a:pPr algn="just"/>
            <a:r>
              <a:rPr lang="en-US" altLang="ko-KR" sz="1200" dirty="0">
                <a:solidFill>
                  <a:schemeClr val="tx1"/>
                </a:solidFill>
                <a:latin typeface="KoPub돋움체 Bold"/>
              </a:rPr>
              <a:t>	TRUE : oximeter (</a:t>
            </a:r>
            <a:r>
              <a:rPr lang="ko-KR" altLang="en-US" sz="1200" dirty="0">
                <a:solidFill>
                  <a:schemeClr val="tx1"/>
                </a:solidFill>
                <a:latin typeface="KoPub돋움체 Bold"/>
              </a:rPr>
              <a:t>산소농도</a:t>
            </a:r>
            <a:r>
              <a:rPr lang="en-US" altLang="ko-KR" sz="1200" dirty="0">
                <a:solidFill>
                  <a:schemeClr val="tx1"/>
                </a:solidFill>
                <a:latin typeface="KoPub돋움체 Bold"/>
              </a:rPr>
              <a:t>) FALSE</a:t>
            </a:r>
          </a:p>
          <a:p>
            <a:pPr algn="just"/>
            <a:endParaRPr lang="en-US" altLang="ko-KR" sz="1200" dirty="0">
              <a:solidFill>
                <a:schemeClr val="tx1"/>
              </a:solidFill>
              <a:latin typeface="KoPub돋움체 Bold"/>
            </a:endParaRPr>
          </a:p>
          <a:p>
            <a:pPr algn="just"/>
            <a:r>
              <a:rPr lang="en-US" altLang="ko-KR" sz="1400" b="1" dirty="0">
                <a:solidFill>
                  <a:schemeClr val="tx1"/>
                </a:solidFill>
                <a:latin typeface="KoPub돋움체 Bold"/>
              </a:rPr>
              <a:t>combustibility </a:t>
            </a:r>
            <a:r>
              <a:rPr lang="en-US" altLang="ko-KR" sz="1200" dirty="0">
                <a:solidFill>
                  <a:schemeClr val="tx1"/>
                </a:solidFill>
                <a:latin typeface="KoPub돋움체 Bold"/>
              </a:rPr>
              <a:t>(</a:t>
            </a:r>
            <a:r>
              <a:rPr lang="ko-KR" altLang="en-US" sz="1200" dirty="0" err="1">
                <a:solidFill>
                  <a:schemeClr val="tx1"/>
                </a:solidFill>
                <a:latin typeface="KoPub돋움체 Bold"/>
              </a:rPr>
              <a:t>연소성</a:t>
            </a:r>
            <a:r>
              <a:rPr lang="en-US" altLang="ko-KR" sz="1200" dirty="0">
                <a:solidFill>
                  <a:schemeClr val="tx1"/>
                </a:solidFill>
                <a:latin typeface="KoPub돋움체 Bold"/>
              </a:rPr>
              <a:t>) or  explosive (</a:t>
            </a:r>
            <a:r>
              <a:rPr lang="ko-KR" altLang="en-US" sz="1200" dirty="0">
                <a:solidFill>
                  <a:schemeClr val="tx1"/>
                </a:solidFill>
                <a:latin typeface="KoPub돋움체 Bold"/>
              </a:rPr>
              <a:t>폭발성</a:t>
            </a:r>
            <a:r>
              <a:rPr lang="en-US" altLang="ko-KR" sz="1200" dirty="0">
                <a:solidFill>
                  <a:schemeClr val="tx1"/>
                </a:solidFill>
                <a:latin typeface="KoPub돋움체 Bold"/>
              </a:rPr>
              <a:t>) </a:t>
            </a:r>
          </a:p>
          <a:p>
            <a:pPr algn="just"/>
            <a:r>
              <a:rPr lang="en-US" altLang="ko-KR" sz="1200" dirty="0">
                <a:solidFill>
                  <a:schemeClr val="tx1"/>
                </a:solidFill>
                <a:latin typeface="KoPub돋움체 Bold"/>
              </a:rPr>
              <a:t>	TRUE : explosion (</a:t>
            </a:r>
            <a:r>
              <a:rPr lang="ko-KR" altLang="en-US" sz="1200" dirty="0">
                <a:solidFill>
                  <a:schemeClr val="tx1"/>
                </a:solidFill>
                <a:latin typeface="KoPub돋움체 Bold"/>
              </a:rPr>
              <a:t>폭발방지</a:t>
            </a:r>
            <a:r>
              <a:rPr lang="en-US" altLang="ko-KR" sz="1200" dirty="0">
                <a:solidFill>
                  <a:schemeClr val="tx1"/>
                </a:solidFill>
                <a:latin typeface="KoPub돋움체 Bold"/>
              </a:rPr>
              <a:t>) TRUE</a:t>
            </a:r>
          </a:p>
        </p:txBody>
      </p:sp>
    </p:spTree>
    <p:extLst>
      <p:ext uri="{BB962C8B-B14F-4D97-AF65-F5344CB8AC3E}">
        <p14:creationId xmlns:p14="http://schemas.microsoft.com/office/powerpoint/2010/main" val="21079149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8" name="Picture 6" descr="https://lh3.googleusercontent.com/IQNsiZFSuOwcPRRZDT1XQ2qFfJKAv1yWIYiWyR3FPTkUEnhTl5PM9FRBFlJg_e1w4JcdzNDARpd6eaulE5cN9CVCGTGOfEpnRe0IyYCIi1gEP0oKe_I_FzgzKmMPzJ7P">
            <a:extLst>
              <a:ext uri="{FF2B5EF4-FFF2-40B4-BE49-F238E27FC236}">
                <a16:creationId xmlns:a16="http://schemas.microsoft.com/office/drawing/2014/main" id="{48094571-C15C-4935-8093-CAAE56FED0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2525" y="295381"/>
            <a:ext cx="63627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903BDC88-E0D5-4A3B-94F3-7667D4282B6B}"/>
              </a:ext>
            </a:extLst>
          </p:cNvPr>
          <p:cNvGrpSpPr/>
          <p:nvPr/>
        </p:nvGrpSpPr>
        <p:grpSpPr>
          <a:xfrm>
            <a:off x="159192" y="182880"/>
            <a:ext cx="1852488" cy="854227"/>
            <a:chOff x="640080" y="-971550"/>
            <a:chExt cx="1660746" cy="76581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9818BBF-E1FD-41EA-97E7-25E28A63FB3C}"/>
                </a:ext>
              </a:extLst>
            </p:cNvPr>
            <p:cNvSpPr txBox="1"/>
            <p:nvPr/>
          </p:nvSpPr>
          <p:spPr>
            <a:xfrm>
              <a:off x="683325" y="-881070"/>
              <a:ext cx="1576513" cy="5794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2. Class </a:t>
              </a:r>
            </a:p>
            <a:p>
              <a:pPr algn="ctr"/>
              <a:r>
                <a:rPr lang="en-US" altLang="ko-KR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Design</a:t>
              </a:r>
              <a:endPara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496C662-08ED-41DB-B382-F36C540D42B9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A3F28DE4-B770-4C12-B68F-D76E12BF256C}"/>
              </a:ext>
            </a:extLst>
          </p:cNvPr>
          <p:cNvSpPr txBox="1"/>
          <p:nvPr/>
        </p:nvSpPr>
        <p:spPr>
          <a:xfrm>
            <a:off x="1077432" y="3536608"/>
            <a:ext cx="1984246" cy="8213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ctr">
              <a:lnSpc>
                <a:spcPct val="150000"/>
              </a:lnSpc>
              <a:buAutoNum type="arabicPeriod"/>
            </a:pPr>
            <a:r>
              <a:rPr lang="ko-KR" altLang="en-US" sz="11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유효기간 알림</a:t>
            </a:r>
            <a:endParaRPr lang="en-US" altLang="ko-KR" sz="1100" dirty="0">
              <a:ln>
                <a:solidFill>
                  <a:schemeClr val="tx1">
                    <a:alpha val="30000"/>
                  </a:schemeClr>
                </a:solidFill>
              </a:ln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marL="228600" indent="-228600" algn="ctr">
              <a:lnSpc>
                <a:spcPct val="150000"/>
              </a:lnSpc>
              <a:buAutoNum type="arabicPeriod"/>
            </a:pPr>
            <a:r>
              <a:rPr lang="ko-KR" altLang="en-US" sz="11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의심질병 알림</a:t>
            </a:r>
            <a:endParaRPr lang="en-US" altLang="ko-KR" sz="1100" dirty="0">
              <a:ln>
                <a:solidFill>
                  <a:schemeClr val="tx1">
                    <a:alpha val="30000"/>
                  </a:schemeClr>
                </a:solidFill>
              </a:ln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marL="228600" indent="-228600" algn="ctr">
              <a:lnSpc>
                <a:spcPct val="150000"/>
              </a:lnSpc>
              <a:buAutoNum type="arabicPeriod"/>
            </a:pPr>
            <a:r>
              <a:rPr lang="ko-KR" altLang="en-US" sz="11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약품 구매 촉구 알림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B9CD1D6C-12FC-4572-BCEA-D2D5F2AA9984}"/>
              </a:ext>
            </a:extLst>
          </p:cNvPr>
          <p:cNvSpPr/>
          <p:nvPr/>
        </p:nvSpPr>
        <p:spPr>
          <a:xfrm>
            <a:off x="3686899" y="3859676"/>
            <a:ext cx="1419225" cy="247650"/>
          </a:xfrm>
          <a:prstGeom prst="round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 w="28575">
                <a:solidFill>
                  <a:schemeClr val="tx1"/>
                </a:solidFill>
              </a:ln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6BA7DD58-C48E-4AA2-BB95-5CFEDF4F9A7B}"/>
              </a:ext>
            </a:extLst>
          </p:cNvPr>
          <p:cNvCxnSpPr>
            <a:cxnSpLocks/>
          </p:cNvCxnSpPr>
          <p:nvPr/>
        </p:nvCxnSpPr>
        <p:spPr>
          <a:xfrm flipH="1">
            <a:off x="2915930" y="3947298"/>
            <a:ext cx="790573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타원 17">
            <a:extLst>
              <a:ext uri="{FF2B5EF4-FFF2-40B4-BE49-F238E27FC236}">
                <a16:creationId xmlns:a16="http://schemas.microsoft.com/office/drawing/2014/main" id="{0AB3EF1C-0717-486F-BC11-98398B708A52}"/>
              </a:ext>
            </a:extLst>
          </p:cNvPr>
          <p:cNvSpPr/>
          <p:nvPr/>
        </p:nvSpPr>
        <p:spPr>
          <a:xfrm>
            <a:off x="4230102" y="3069099"/>
            <a:ext cx="314326" cy="314326"/>
          </a:xfrm>
          <a:prstGeom prst="ellipse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BF1E850-8E2C-4F76-A40B-6934997A1B15}"/>
              </a:ext>
            </a:extLst>
          </p:cNvPr>
          <p:cNvSpPr txBox="1"/>
          <p:nvPr/>
        </p:nvSpPr>
        <p:spPr>
          <a:xfrm>
            <a:off x="5055641" y="2937767"/>
            <a:ext cx="1224916" cy="567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1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질병이 발생한 원인 재고 확인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B3E7696D-065D-439B-B9F6-E96BEC831D6E}"/>
              </a:ext>
            </a:extLst>
          </p:cNvPr>
          <p:cNvCxnSpPr>
            <a:cxnSpLocks/>
            <a:stCxn id="18" idx="6"/>
          </p:cNvCxnSpPr>
          <p:nvPr/>
        </p:nvCxnSpPr>
        <p:spPr>
          <a:xfrm flipV="1">
            <a:off x="4544428" y="3221500"/>
            <a:ext cx="561696" cy="4762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>
            <a:extLst>
              <a:ext uri="{FF2B5EF4-FFF2-40B4-BE49-F238E27FC236}">
                <a16:creationId xmlns:a16="http://schemas.microsoft.com/office/drawing/2014/main" id="{562D79D8-9BDF-4E0D-B96A-4E5F1B4D6100}"/>
              </a:ext>
            </a:extLst>
          </p:cNvPr>
          <p:cNvSpPr/>
          <p:nvPr/>
        </p:nvSpPr>
        <p:spPr>
          <a:xfrm>
            <a:off x="7959380" y="3565638"/>
            <a:ext cx="314326" cy="314326"/>
          </a:xfrm>
          <a:prstGeom prst="ellipse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C36BC8B-1A1F-404A-9181-AC362DE6171B}"/>
              </a:ext>
            </a:extLst>
          </p:cNvPr>
          <p:cNvSpPr txBox="1"/>
          <p:nvPr/>
        </p:nvSpPr>
        <p:spPr>
          <a:xfrm>
            <a:off x="8784919" y="3434306"/>
            <a:ext cx="1984246" cy="8213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1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약품이 일으킬 수 있는 질병 정보 확인</a:t>
            </a:r>
            <a:br>
              <a:rPr lang="ko-KR" altLang="en-US" sz="11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</a:br>
            <a:endParaRPr lang="ko-KR" altLang="en-US" sz="1100" dirty="0">
              <a:ln>
                <a:solidFill>
                  <a:schemeClr val="tx1">
                    <a:alpha val="30000"/>
                  </a:schemeClr>
                </a:solidFill>
              </a:ln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1B6A8C41-6B90-4F4E-9351-2ED615B931BC}"/>
              </a:ext>
            </a:extLst>
          </p:cNvPr>
          <p:cNvCxnSpPr>
            <a:cxnSpLocks/>
            <a:stCxn id="32" idx="6"/>
          </p:cNvCxnSpPr>
          <p:nvPr/>
        </p:nvCxnSpPr>
        <p:spPr>
          <a:xfrm flipV="1">
            <a:off x="8273706" y="3718039"/>
            <a:ext cx="561696" cy="4762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866D4CC1-CCF9-4EEA-A43D-312D6A8EEE9D}"/>
              </a:ext>
            </a:extLst>
          </p:cNvPr>
          <p:cNvSpPr txBox="1"/>
          <p:nvPr/>
        </p:nvSpPr>
        <p:spPr>
          <a:xfrm>
            <a:off x="7202103" y="5873527"/>
            <a:ext cx="3036092" cy="567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1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약품에 노출된 기간 </a:t>
            </a:r>
            <a:endParaRPr lang="en-US" altLang="ko-KR" sz="1100" dirty="0">
              <a:ln>
                <a:solidFill>
                  <a:schemeClr val="tx1">
                    <a:alpha val="30000"/>
                  </a:schemeClr>
                </a:solidFill>
              </a:ln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1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(</a:t>
            </a:r>
            <a:r>
              <a:rPr lang="en-US" altLang="ko-KR" sz="1100" dirty="0" err="1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labEnrollDate</a:t>
            </a:r>
            <a:r>
              <a:rPr lang="en-US" altLang="ko-KR" sz="11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/</a:t>
            </a:r>
            <a:r>
              <a:rPr lang="en-US" altLang="ko-KR" sz="1100" dirty="0" err="1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putDate</a:t>
            </a:r>
            <a:r>
              <a:rPr lang="en-US" altLang="ko-KR" sz="11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~ </a:t>
            </a:r>
            <a:r>
              <a:rPr lang="en-US" altLang="ko-KR" sz="1100" dirty="0" err="1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todayDate</a:t>
            </a:r>
            <a:r>
              <a:rPr lang="en-US" altLang="ko-KR" sz="11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)</a:t>
            </a: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64EEC723-7D52-4B92-9878-EBDF97D6F8EB}"/>
              </a:ext>
            </a:extLst>
          </p:cNvPr>
          <p:cNvSpPr/>
          <p:nvPr/>
        </p:nvSpPr>
        <p:spPr>
          <a:xfrm>
            <a:off x="7474053" y="4977518"/>
            <a:ext cx="1241688" cy="300040"/>
          </a:xfrm>
          <a:prstGeom prst="round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 w="28575">
                <a:solidFill>
                  <a:schemeClr val="tx1"/>
                </a:solidFill>
              </a:ln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8ACAA7B0-9839-4B87-B98D-13249F14701A}"/>
              </a:ext>
            </a:extLst>
          </p:cNvPr>
          <p:cNvCxnSpPr>
            <a:cxnSpLocks/>
          </p:cNvCxnSpPr>
          <p:nvPr/>
        </p:nvCxnSpPr>
        <p:spPr>
          <a:xfrm>
            <a:off x="8188968" y="5297501"/>
            <a:ext cx="210729" cy="570864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ECC3250E-D016-4D5C-8B08-61B168105C89}"/>
              </a:ext>
            </a:extLst>
          </p:cNvPr>
          <p:cNvSpPr txBox="1"/>
          <p:nvPr/>
        </p:nvSpPr>
        <p:spPr>
          <a:xfrm>
            <a:off x="2240040" y="406916"/>
            <a:ext cx="332613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Association</a:t>
            </a:r>
            <a:endParaRPr lang="ko-KR" altLang="en-US" sz="2800" dirty="0">
              <a:ln>
                <a:solidFill>
                  <a:schemeClr val="tx1">
                    <a:alpha val="30000"/>
                  </a:schemeClr>
                </a:solidFill>
              </a:ln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07353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:a16="http://schemas.microsoft.com/office/drawing/2014/main" id="{E43BC37B-A340-46FB-AAF7-D44B36068AA5}"/>
              </a:ext>
            </a:extLst>
          </p:cNvPr>
          <p:cNvGrpSpPr/>
          <p:nvPr/>
        </p:nvGrpSpPr>
        <p:grpSpPr>
          <a:xfrm>
            <a:off x="3468670" y="2848282"/>
            <a:ext cx="4725072" cy="1161436"/>
            <a:chOff x="2850776" y="2537012"/>
            <a:chExt cx="5254663" cy="1161436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E5FA80A1-A121-49B9-9C46-2CA21D0F5D15}"/>
                </a:ext>
              </a:extLst>
            </p:cNvPr>
            <p:cNvSpPr/>
            <p:nvPr/>
          </p:nvSpPr>
          <p:spPr>
            <a:xfrm>
              <a:off x="2850776" y="2537012"/>
              <a:ext cx="5254663" cy="1161436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85E7832-B900-4CF9-A2F6-805EBFDDFD0E}"/>
                </a:ext>
              </a:extLst>
            </p:cNvPr>
            <p:cNvSpPr txBox="1"/>
            <p:nvPr/>
          </p:nvSpPr>
          <p:spPr>
            <a:xfrm>
              <a:off x="3270241" y="2765195"/>
              <a:ext cx="419013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dirty="0"/>
                <a:t>3. Table Design</a:t>
              </a:r>
              <a:endParaRPr lang="ko-KR" altLang="en-US" sz="3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  <p:sp>
          <p:nvSpPr>
            <p:cNvPr id="33" name="이등변 삼각형 32">
              <a:extLst>
                <a:ext uri="{FF2B5EF4-FFF2-40B4-BE49-F238E27FC236}">
                  <a16:creationId xmlns:a16="http://schemas.microsoft.com/office/drawing/2014/main" id="{74639E51-396B-4AEE-B91D-6DA4506FA13A}"/>
                </a:ext>
              </a:extLst>
            </p:cNvPr>
            <p:cNvSpPr/>
            <p:nvPr/>
          </p:nvSpPr>
          <p:spPr>
            <a:xfrm flipV="1">
              <a:off x="7568337" y="2985247"/>
              <a:ext cx="316455" cy="233082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/>
            </a:p>
          </p:txBody>
        </p:sp>
      </p:grpSp>
    </p:spTree>
    <p:extLst>
      <p:ext uri="{BB962C8B-B14F-4D97-AF65-F5344CB8AC3E}">
        <p14:creationId xmlns:p14="http://schemas.microsoft.com/office/powerpoint/2010/main" val="8921694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C4EF6B71-08E8-40A4-AD0A-DE1A3EB678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45" t="1961" r="573"/>
          <a:stretch/>
        </p:blipFill>
        <p:spPr>
          <a:xfrm>
            <a:off x="1319514" y="1138033"/>
            <a:ext cx="9919503" cy="5624752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185248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881070"/>
              <a:ext cx="1576513" cy="6346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3. Table</a:t>
              </a:r>
            </a:p>
            <a:p>
              <a:pPr algn="ctr"/>
              <a:r>
                <a:rPr lang="en-US" altLang="ko-KR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Design</a:t>
              </a:r>
              <a:endPara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7158A826-23CB-994B-ADF5-3861903468A5}"/>
              </a:ext>
            </a:extLst>
          </p:cNvPr>
          <p:cNvSpPr txBox="1"/>
          <p:nvPr/>
        </p:nvSpPr>
        <p:spPr>
          <a:xfrm>
            <a:off x="2207063" y="376138"/>
            <a:ext cx="332613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ER Diagram</a:t>
            </a:r>
          </a:p>
        </p:txBody>
      </p:sp>
    </p:spTree>
    <p:extLst>
      <p:ext uri="{BB962C8B-B14F-4D97-AF65-F5344CB8AC3E}">
        <p14:creationId xmlns:p14="http://schemas.microsoft.com/office/powerpoint/2010/main" val="39554853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8FCD74-879C-42EB-8E54-8521F532144E}"/>
              </a:ext>
            </a:extLst>
          </p:cNvPr>
          <p:cNvSpPr txBox="1"/>
          <p:nvPr/>
        </p:nvSpPr>
        <p:spPr>
          <a:xfrm>
            <a:off x="4625886" y="2693849"/>
            <a:ext cx="294022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Thank you </a:t>
            </a:r>
            <a:endParaRPr lang="ko-KR" altLang="en-US" sz="44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285039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60B16AB5-B6DF-4813-9DD0-D5CE52AE9A8D}"/>
              </a:ext>
            </a:extLst>
          </p:cNvPr>
          <p:cNvGrpSpPr/>
          <p:nvPr/>
        </p:nvGrpSpPr>
        <p:grpSpPr>
          <a:xfrm>
            <a:off x="3468669" y="2848282"/>
            <a:ext cx="5254663" cy="1161436"/>
            <a:chOff x="2850776" y="2537012"/>
            <a:chExt cx="5254663" cy="1161436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9127520B-595E-44EA-9870-5F8432471AF4}"/>
                </a:ext>
              </a:extLst>
            </p:cNvPr>
            <p:cNvSpPr/>
            <p:nvPr/>
          </p:nvSpPr>
          <p:spPr>
            <a:xfrm>
              <a:off x="2850776" y="2537012"/>
              <a:ext cx="5254663" cy="1161436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9B1207E-2105-4BD4-8BB3-B2D4005B9F37}"/>
                </a:ext>
              </a:extLst>
            </p:cNvPr>
            <p:cNvSpPr txBox="1"/>
            <p:nvPr/>
          </p:nvSpPr>
          <p:spPr>
            <a:xfrm>
              <a:off x="3111425" y="2765195"/>
              <a:ext cx="434894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dirty="0"/>
                <a:t>1. Coding Guideline</a:t>
              </a:r>
              <a:endParaRPr lang="ko-KR" altLang="en-US" sz="3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  <p:sp>
          <p:nvSpPr>
            <p:cNvPr id="7" name="이등변 삼각형 6">
              <a:extLst>
                <a:ext uri="{FF2B5EF4-FFF2-40B4-BE49-F238E27FC236}">
                  <a16:creationId xmlns:a16="http://schemas.microsoft.com/office/drawing/2014/main" id="{35833959-7577-47CE-9CD7-98D1BD896CCF}"/>
                </a:ext>
              </a:extLst>
            </p:cNvPr>
            <p:cNvSpPr/>
            <p:nvPr/>
          </p:nvSpPr>
          <p:spPr>
            <a:xfrm flipV="1">
              <a:off x="7568337" y="2985247"/>
              <a:ext cx="316455" cy="233082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/>
            </a:p>
          </p:txBody>
        </p:sp>
      </p:grpSp>
    </p:spTree>
    <p:extLst>
      <p:ext uri="{BB962C8B-B14F-4D97-AF65-F5344CB8AC3E}">
        <p14:creationId xmlns:p14="http://schemas.microsoft.com/office/powerpoint/2010/main" val="10073875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185248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881070"/>
              <a:ext cx="1576513" cy="5794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1. Coding Guideline</a:t>
              </a:r>
              <a:endPara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50D1F95D-208B-7E47-85ED-CAD4CFAD62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5547" y="2350696"/>
            <a:ext cx="4120905" cy="2156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4610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185248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881070"/>
              <a:ext cx="1576513" cy="5794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1. Coding Guideline</a:t>
              </a:r>
              <a:endPara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FD54E8B-319E-49A7-943F-3759933F4521}"/>
              </a:ext>
            </a:extLst>
          </p:cNvPr>
          <p:cNvSpPr/>
          <p:nvPr/>
        </p:nvSpPr>
        <p:spPr>
          <a:xfrm>
            <a:off x="2606780" y="1789112"/>
            <a:ext cx="6456537" cy="12852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lnSpc>
                <a:spcPct val="150000"/>
              </a:lnSpc>
            </a:pPr>
            <a:r>
              <a:rPr lang="ko-KR" altLang="en-US" dirty="0"/>
              <a:t>시스템에서 사용되는 정보들은 </a:t>
            </a:r>
            <a:r>
              <a:rPr lang="en-US" altLang="ko-KR" dirty="0"/>
              <a:t>RDB</a:t>
            </a:r>
            <a:r>
              <a:rPr lang="ko-KR" altLang="en-US" dirty="0"/>
              <a:t>에 저장</a:t>
            </a:r>
          </a:p>
          <a:p>
            <a:pPr algn="ctr" fontAlgn="base">
              <a:lnSpc>
                <a:spcPct val="150000"/>
              </a:lnSpc>
            </a:pPr>
            <a:r>
              <a:rPr lang="ko-KR" altLang="en-US" dirty="0"/>
              <a:t>개발 환경은 </a:t>
            </a:r>
            <a:r>
              <a:rPr lang="en-US" altLang="ko-KR" dirty="0"/>
              <a:t>Java</a:t>
            </a:r>
            <a:r>
              <a:rPr lang="ko-KR" altLang="en-US" dirty="0"/>
              <a:t>언어 기반</a:t>
            </a:r>
          </a:p>
          <a:p>
            <a:pPr algn="ctr" fontAlgn="base">
              <a:lnSpc>
                <a:spcPct val="150000"/>
              </a:lnSpc>
            </a:pPr>
            <a:r>
              <a:rPr lang="en-US" altLang="ko-KR" dirty="0"/>
              <a:t>RDB</a:t>
            </a:r>
            <a:r>
              <a:rPr lang="ko-KR" altLang="en-US" dirty="0"/>
              <a:t>테이블은 </a:t>
            </a:r>
            <a:r>
              <a:rPr lang="en-US" altLang="ko-KR" dirty="0"/>
              <a:t>Java </a:t>
            </a:r>
            <a:r>
              <a:rPr lang="ko-KR" altLang="en-US" dirty="0"/>
              <a:t>언어로</a:t>
            </a:r>
            <a:r>
              <a:rPr lang="en-US" altLang="ko-KR" dirty="0"/>
              <a:t>(</a:t>
            </a:r>
            <a:r>
              <a:rPr lang="ko-KR" altLang="en-US" dirty="0"/>
              <a:t>객체지향적으로</a:t>
            </a:r>
            <a:r>
              <a:rPr lang="en-US" altLang="ko-KR" dirty="0"/>
              <a:t>) </a:t>
            </a:r>
            <a:r>
              <a:rPr lang="ko-KR" altLang="en-US" dirty="0"/>
              <a:t>접근하기 어렵다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CC4A6545-155F-4C4D-B8B0-8F055B990872}"/>
              </a:ext>
            </a:extLst>
          </p:cNvPr>
          <p:cNvGrpSpPr/>
          <p:nvPr/>
        </p:nvGrpSpPr>
        <p:grpSpPr>
          <a:xfrm>
            <a:off x="480418" y="4069510"/>
            <a:ext cx="5434561" cy="1473716"/>
            <a:chOff x="5203631" y="2171892"/>
            <a:chExt cx="5434561" cy="1473716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8FBA296-443F-4319-84E5-DBF65D553DD5}"/>
                </a:ext>
              </a:extLst>
            </p:cNvPr>
            <p:cNvSpPr txBox="1"/>
            <p:nvPr/>
          </p:nvSpPr>
          <p:spPr>
            <a:xfrm>
              <a:off x="5203631" y="2171892"/>
              <a:ext cx="50947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/>
                <a:t>ORM</a:t>
              </a:r>
              <a:endParaRPr lang="ko-KR" altLang="en-US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6113C1E9-4FD7-4E11-8B62-51807DDAECF0}"/>
                </a:ext>
              </a:extLst>
            </p:cNvPr>
            <p:cNvSpPr/>
            <p:nvPr/>
          </p:nvSpPr>
          <p:spPr>
            <a:xfrm>
              <a:off x="5203632" y="2722278"/>
              <a:ext cx="5434560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/>
              <a:r>
                <a:rPr lang="en-US" altLang="ko-KR" dirty="0"/>
                <a:t>RDB </a:t>
              </a:r>
              <a:r>
                <a:rPr lang="ko-KR" altLang="en-US" dirty="0"/>
                <a:t>테이블을 객체지향적으로 사용하기 위한 기술</a:t>
              </a:r>
            </a:p>
            <a:p>
              <a:pPr fontAlgn="base"/>
              <a:r>
                <a:rPr lang="en-US" altLang="ko-KR" dirty="0"/>
                <a:t>ORM</a:t>
              </a:r>
              <a:r>
                <a:rPr lang="ko-KR" altLang="en-US" dirty="0"/>
                <a:t>을 사용하면 </a:t>
              </a:r>
              <a:r>
                <a:rPr lang="en-US" altLang="ko-KR" dirty="0"/>
                <a:t>RDB </a:t>
              </a:r>
              <a:r>
                <a:rPr lang="ko-KR" altLang="en-US" dirty="0"/>
                <a:t>테이블을 객체지향적으로 다룰 수 있게 됨</a:t>
              </a:r>
            </a:p>
          </p:txBody>
        </p: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7BAEB0C7-6296-4FA3-B706-394AF909B898}"/>
                </a:ext>
              </a:extLst>
            </p:cNvPr>
            <p:cNvCxnSpPr>
              <a:cxnSpLocks/>
            </p:cNvCxnSpPr>
            <p:nvPr/>
          </p:nvCxnSpPr>
          <p:spPr>
            <a:xfrm>
              <a:off x="5295072" y="2572002"/>
              <a:ext cx="5094798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64494C09-B51C-4EB5-8473-46803AF0A56B}"/>
              </a:ext>
            </a:extLst>
          </p:cNvPr>
          <p:cNvGrpSpPr/>
          <p:nvPr/>
        </p:nvGrpSpPr>
        <p:grpSpPr>
          <a:xfrm>
            <a:off x="6171391" y="4069510"/>
            <a:ext cx="5683624" cy="1196717"/>
            <a:chOff x="5203631" y="2171892"/>
            <a:chExt cx="5305606" cy="1196717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3259C25-744C-4A23-9E0A-A958231C6F85}"/>
                </a:ext>
              </a:extLst>
            </p:cNvPr>
            <p:cNvSpPr txBox="1"/>
            <p:nvPr/>
          </p:nvSpPr>
          <p:spPr>
            <a:xfrm>
              <a:off x="5203631" y="2171892"/>
              <a:ext cx="50947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/>
                <a:t>JPA</a:t>
              </a:r>
              <a:endParaRPr lang="ko-KR" altLang="en-US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3CEE45AB-719F-402F-8A44-99143290E3F8}"/>
                </a:ext>
              </a:extLst>
            </p:cNvPr>
            <p:cNvSpPr/>
            <p:nvPr/>
          </p:nvSpPr>
          <p:spPr>
            <a:xfrm>
              <a:off x="5203632" y="2722278"/>
              <a:ext cx="5305605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/>
              <a:r>
                <a:rPr lang="ko-KR" altLang="en-US" dirty="0"/>
                <a:t>자바의 </a:t>
              </a:r>
              <a:r>
                <a:rPr lang="en-US" altLang="ko-KR" dirty="0"/>
                <a:t>ORM </a:t>
              </a:r>
              <a:r>
                <a:rPr lang="ko-KR" altLang="en-US" dirty="0"/>
                <a:t>구현체들에 대한 표준 인터페이스 </a:t>
              </a:r>
            </a:p>
            <a:p>
              <a:pPr fontAlgn="base"/>
              <a:r>
                <a:rPr lang="en-US" altLang="ko-KR" dirty="0"/>
                <a:t>@Entity</a:t>
              </a:r>
              <a:r>
                <a:rPr lang="ko-KR" altLang="en-US" dirty="0"/>
                <a:t>가 있는 클래스 </a:t>
              </a:r>
              <a:r>
                <a:rPr lang="en-US" altLang="ko-KR" dirty="0"/>
                <a:t>+ </a:t>
              </a:r>
              <a:r>
                <a:rPr lang="en-US" altLang="ko-KR" dirty="0" err="1"/>
                <a:t>CrudRepository</a:t>
              </a:r>
              <a:r>
                <a:rPr lang="en-US" altLang="ko-KR" dirty="0"/>
                <a:t> </a:t>
              </a:r>
              <a:r>
                <a:rPr lang="ko-KR" altLang="en-US" dirty="0"/>
                <a:t>인터페이스</a:t>
              </a:r>
            </a:p>
          </p:txBody>
        </p: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7EEE8B23-B9A1-49DC-AAAF-D75C7022B4FF}"/>
                </a:ext>
              </a:extLst>
            </p:cNvPr>
            <p:cNvCxnSpPr>
              <a:cxnSpLocks/>
            </p:cNvCxnSpPr>
            <p:nvPr/>
          </p:nvCxnSpPr>
          <p:spPr>
            <a:xfrm>
              <a:off x="5295072" y="2572002"/>
              <a:ext cx="5094798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1F0C0D5C-2EFE-4975-992B-B9F47EF9855D}"/>
              </a:ext>
            </a:extLst>
          </p:cNvPr>
          <p:cNvSpPr txBox="1"/>
          <p:nvPr/>
        </p:nvSpPr>
        <p:spPr>
          <a:xfrm>
            <a:off x="2340527" y="406916"/>
            <a:ext cx="332613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ORM, JPA</a:t>
            </a:r>
            <a:endParaRPr lang="ko-KR" altLang="en-US" sz="2400" dirty="0">
              <a:ln>
                <a:solidFill>
                  <a:schemeClr val="tx1">
                    <a:alpha val="30000"/>
                  </a:schemeClr>
                </a:solidFill>
              </a:ln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032972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185248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881070"/>
              <a:ext cx="1576513" cy="5794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1. Coding Guideline</a:t>
              </a:r>
              <a:endPara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64494C09-B51C-4EB5-8473-46803AF0A56B}"/>
              </a:ext>
            </a:extLst>
          </p:cNvPr>
          <p:cNvGrpSpPr/>
          <p:nvPr/>
        </p:nvGrpSpPr>
        <p:grpSpPr>
          <a:xfrm>
            <a:off x="5816929" y="1432234"/>
            <a:ext cx="5914186" cy="5770810"/>
            <a:chOff x="5295072" y="2542533"/>
            <a:chExt cx="5305605" cy="2303121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3CEE45AB-719F-402F-8A44-99143290E3F8}"/>
                </a:ext>
              </a:extLst>
            </p:cNvPr>
            <p:cNvSpPr/>
            <p:nvPr/>
          </p:nvSpPr>
          <p:spPr>
            <a:xfrm>
              <a:off x="5295072" y="2542533"/>
              <a:ext cx="5305605" cy="23031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dirty="0"/>
                <a:t>@Entity </a:t>
              </a:r>
              <a:r>
                <a:rPr lang="ko-KR" altLang="en-US" dirty="0" err="1"/>
                <a:t>어노테이션이</a:t>
              </a:r>
              <a:r>
                <a:rPr lang="ko-KR" altLang="en-US" dirty="0"/>
                <a:t> 적용된 클래스 </a:t>
              </a:r>
              <a:r>
                <a:rPr lang="en-US" altLang="ko-KR" dirty="0">
                  <a:sym typeface="Wingdings" panose="05000000000000000000" pitchFamily="2" charset="2"/>
                </a:rPr>
                <a:t></a:t>
              </a:r>
            </a:p>
            <a:p>
              <a:pPr algn="r">
                <a:lnSpc>
                  <a:spcPct val="150000"/>
                </a:lnSpc>
              </a:pPr>
              <a:r>
                <a:rPr lang="en-US" altLang="ko-KR" dirty="0"/>
                <a:t>JPA</a:t>
              </a:r>
              <a:r>
                <a:rPr lang="ko-KR" altLang="en-US" dirty="0"/>
                <a:t>가 관리하는 클래스</a:t>
              </a:r>
              <a:r>
                <a:rPr lang="en-US" altLang="ko-KR" dirty="0"/>
                <a:t> (</a:t>
              </a:r>
              <a:r>
                <a:rPr lang="ko-KR" altLang="en-US" dirty="0"/>
                <a:t>테이블과 매핑 될 클래스</a:t>
              </a:r>
              <a:r>
                <a:rPr lang="en-US" altLang="ko-KR" dirty="0"/>
                <a:t>)</a:t>
              </a:r>
            </a:p>
            <a:p>
              <a:pPr>
                <a:lnSpc>
                  <a:spcPct val="150000"/>
                </a:lnSpc>
              </a:pPr>
              <a:endParaRPr lang="ko-KR" altLang="en-US" dirty="0"/>
            </a:p>
            <a:p>
              <a:pPr marL="342900" indent="-342900" fontAlgn="base">
                <a:lnSpc>
                  <a:spcPct val="150000"/>
                </a:lnSpc>
                <a:buFont typeface="+mj-lt"/>
                <a:buAutoNum type="arabicPeriod"/>
              </a:pPr>
              <a:r>
                <a:rPr lang="en-US" altLang="ko-KR" dirty="0"/>
                <a:t>@Table(name=“chemical”) : </a:t>
              </a:r>
            </a:p>
            <a:p>
              <a:pPr lvl="2" fontAlgn="base">
                <a:lnSpc>
                  <a:spcPct val="150000"/>
                </a:lnSpc>
              </a:pPr>
              <a:r>
                <a:rPr lang="ko-KR" altLang="en-US" dirty="0"/>
                <a:t>테이블 이름을 지정</a:t>
              </a:r>
            </a:p>
            <a:p>
              <a:pPr marL="342900" indent="-342900" fontAlgn="base">
                <a:lnSpc>
                  <a:spcPct val="150000"/>
                </a:lnSpc>
                <a:buFont typeface="+mj-lt"/>
                <a:buAutoNum type="arabicPeriod"/>
              </a:pPr>
              <a:r>
                <a:rPr lang="en-US" altLang="ko-KR" dirty="0"/>
                <a:t>@</a:t>
              </a:r>
              <a:r>
                <a:rPr lang="en-US" altLang="ko-KR" dirty="0" err="1"/>
                <a:t>NoArgsConstructor</a:t>
              </a:r>
              <a:r>
                <a:rPr lang="en-US" altLang="ko-KR" dirty="0"/>
                <a:t> : </a:t>
              </a:r>
            </a:p>
            <a:p>
              <a:pPr lvl="1" fontAlgn="base">
                <a:lnSpc>
                  <a:spcPct val="150000"/>
                </a:lnSpc>
              </a:pPr>
              <a:r>
                <a:rPr lang="en-US" altLang="ko-KR" dirty="0"/>
                <a:t>	Lombok </a:t>
              </a:r>
              <a:r>
                <a:rPr lang="ko-KR" altLang="en-US" dirty="0"/>
                <a:t>라이브러리 </a:t>
              </a:r>
              <a:r>
                <a:rPr lang="en-US" altLang="ko-KR" dirty="0">
                  <a:sym typeface="Wingdings" panose="05000000000000000000" pitchFamily="2" charset="2"/>
                </a:rPr>
                <a:t></a:t>
              </a:r>
              <a:r>
                <a:rPr lang="en-US" altLang="ko-KR" dirty="0"/>
                <a:t> </a:t>
              </a:r>
              <a:r>
                <a:rPr lang="ko-KR" altLang="en-US" dirty="0"/>
                <a:t>디폴트 생성자</a:t>
              </a:r>
            </a:p>
            <a:p>
              <a:pPr marL="342900" indent="-342900" fontAlgn="base">
                <a:lnSpc>
                  <a:spcPct val="150000"/>
                </a:lnSpc>
                <a:buFont typeface="+mj-lt"/>
                <a:buAutoNum type="arabicPeriod"/>
              </a:pPr>
              <a:r>
                <a:rPr lang="en-US" altLang="ko-KR" dirty="0"/>
                <a:t>@Data : </a:t>
              </a:r>
            </a:p>
            <a:p>
              <a:pPr lvl="1" fontAlgn="base">
                <a:lnSpc>
                  <a:spcPct val="150000"/>
                </a:lnSpc>
              </a:pPr>
              <a:r>
                <a:rPr lang="en-US" altLang="ko-KR" dirty="0"/>
                <a:t>	Lombok </a:t>
              </a:r>
              <a:r>
                <a:rPr lang="ko-KR" altLang="en-US" dirty="0"/>
                <a:t>라이브러리 </a:t>
              </a:r>
              <a:r>
                <a:rPr lang="en-US" altLang="ko-KR" dirty="0">
                  <a:sym typeface="Wingdings" panose="05000000000000000000" pitchFamily="2" charset="2"/>
                </a:rPr>
                <a:t></a:t>
              </a:r>
              <a:r>
                <a:rPr lang="en-US" altLang="ko-KR" dirty="0"/>
                <a:t> getter, setter </a:t>
              </a:r>
            </a:p>
            <a:p>
              <a:br>
                <a:rPr lang="ko-KR" altLang="en-US" dirty="0"/>
              </a:br>
              <a:r>
                <a:rPr lang="ko-KR" altLang="en-US" dirty="0"/>
                <a:t>이 클래스의 인스턴스 변수들과 일치하는 </a:t>
              </a:r>
              <a:r>
                <a:rPr lang="ko-KR" altLang="en-US" dirty="0" err="1"/>
                <a:t>어트리뷰트들로</a:t>
              </a:r>
              <a:r>
                <a:rPr lang="ko-KR" altLang="en-US" dirty="0"/>
                <a:t> 이루어진 데이터베이스 테이블이 자동으로 생성되고</a:t>
              </a:r>
              <a:r>
                <a:rPr lang="en-US" altLang="ko-KR" dirty="0"/>
                <a:t>, </a:t>
              </a:r>
              <a:r>
                <a:rPr lang="ko-KR" altLang="en-US" dirty="0"/>
                <a:t>이 클래스의 인스턴스 하나는 테이블의 </a:t>
              </a:r>
              <a:r>
                <a:rPr lang="ko-KR" altLang="en-US" dirty="0" err="1"/>
                <a:t>튜플</a:t>
              </a:r>
              <a:r>
                <a:rPr lang="ko-KR" altLang="en-US" dirty="0"/>
                <a:t> 하나와 </a:t>
              </a:r>
              <a:r>
                <a:rPr lang="ko-KR" altLang="en-US" dirty="0" err="1"/>
                <a:t>매핑된다</a:t>
              </a:r>
              <a:endParaRPr lang="ko-KR" altLang="en-US" dirty="0"/>
            </a:p>
            <a:p>
              <a:br>
                <a:rPr lang="ko-KR" altLang="en-US" dirty="0"/>
              </a:br>
              <a:endParaRPr lang="ko-KR" altLang="en-US" dirty="0"/>
            </a:p>
          </p:txBody>
        </p: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7EEE8B23-B9A1-49DC-AAAF-D75C7022B4FF}"/>
                </a:ext>
              </a:extLst>
            </p:cNvPr>
            <p:cNvCxnSpPr>
              <a:cxnSpLocks/>
            </p:cNvCxnSpPr>
            <p:nvPr/>
          </p:nvCxnSpPr>
          <p:spPr>
            <a:xfrm>
              <a:off x="5295072" y="2572002"/>
              <a:ext cx="5094798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26" name="Picture 2" descr="https://lh4.googleusercontent.com/sUdlznxQBfAF18sY4RgWiPtkTXm9Ow29cHoWPQM4kw-76pVticb8_3ayt1QPOZZL585edDMoPc8qdPhZyrFPCpgNTVX6LA09wOs6F4FWoi-Ur5KBXNI0qXAIy9JoH8UvVqG96Cs">
            <a:extLst>
              <a:ext uri="{FF2B5EF4-FFF2-40B4-BE49-F238E27FC236}">
                <a16:creationId xmlns:a16="http://schemas.microsoft.com/office/drawing/2014/main" id="{584463E6-B20C-4192-B615-A39832A2A5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14" y="1432233"/>
            <a:ext cx="5003356" cy="4934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33B3C9E5-90E4-482F-9142-92D3A95C2261}"/>
              </a:ext>
            </a:extLst>
          </p:cNvPr>
          <p:cNvSpPr txBox="1"/>
          <p:nvPr/>
        </p:nvSpPr>
        <p:spPr>
          <a:xfrm>
            <a:off x="2240040" y="406916"/>
            <a:ext cx="332613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@Entity </a:t>
            </a:r>
            <a:r>
              <a:rPr lang="ko-KR" altLang="en-US" sz="2400" dirty="0"/>
              <a:t>클래스</a:t>
            </a:r>
            <a:endParaRPr lang="ko-KR" altLang="en-US" sz="2800" dirty="0">
              <a:ln>
                <a:solidFill>
                  <a:schemeClr val="tx1">
                    <a:alpha val="30000"/>
                  </a:schemeClr>
                </a:solidFill>
              </a:ln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47631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185248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881070"/>
              <a:ext cx="1576513" cy="5794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1. Coding Guideline</a:t>
              </a:r>
              <a:endPara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64494C09-B51C-4EB5-8473-46803AF0A56B}"/>
              </a:ext>
            </a:extLst>
          </p:cNvPr>
          <p:cNvGrpSpPr/>
          <p:nvPr/>
        </p:nvGrpSpPr>
        <p:grpSpPr>
          <a:xfrm>
            <a:off x="5715000" y="1506072"/>
            <a:ext cx="5914186" cy="3704693"/>
            <a:chOff x="5203632" y="2572002"/>
            <a:chExt cx="5305605" cy="1478537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3CEE45AB-719F-402F-8A44-99143290E3F8}"/>
                </a:ext>
              </a:extLst>
            </p:cNvPr>
            <p:cNvSpPr/>
            <p:nvPr/>
          </p:nvSpPr>
          <p:spPr>
            <a:xfrm>
              <a:off x="5203632" y="2722278"/>
              <a:ext cx="5305605" cy="132826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indent="-342900" fontAlgn="base">
                <a:lnSpc>
                  <a:spcPct val="200000"/>
                </a:lnSpc>
                <a:buFont typeface="+mj-lt"/>
                <a:buAutoNum type="arabicPeriod"/>
              </a:pPr>
              <a:r>
                <a:rPr lang="en-US" altLang="ko-KR" dirty="0"/>
                <a:t>@Id : PK</a:t>
              </a:r>
              <a:r>
                <a:rPr lang="ko-KR" altLang="en-US" dirty="0"/>
                <a:t>와 매핑</a:t>
              </a:r>
            </a:p>
            <a:p>
              <a:pPr marL="342900" indent="-342900" fontAlgn="base">
                <a:lnSpc>
                  <a:spcPct val="200000"/>
                </a:lnSpc>
                <a:buFont typeface="+mj-lt"/>
                <a:buAutoNum type="arabicPeriod"/>
              </a:pPr>
              <a:r>
                <a:rPr lang="en-US" altLang="ko-KR" dirty="0"/>
                <a:t>@</a:t>
              </a:r>
              <a:r>
                <a:rPr lang="en-US" altLang="ko-KR" dirty="0" err="1"/>
                <a:t>GeneratedValue</a:t>
              </a:r>
              <a:r>
                <a:rPr lang="en-US" altLang="ko-KR" dirty="0"/>
                <a:t> : </a:t>
              </a:r>
              <a:r>
                <a:rPr lang="ko-KR" altLang="en-US" dirty="0"/>
                <a:t>키 자동 생성</a:t>
              </a:r>
            </a:p>
            <a:p>
              <a:pPr marL="342900" indent="-342900" fontAlgn="base">
                <a:lnSpc>
                  <a:spcPct val="200000"/>
                </a:lnSpc>
                <a:buFont typeface="+mj-lt"/>
                <a:buAutoNum type="arabicPeriod"/>
              </a:pPr>
              <a:r>
                <a:rPr lang="en-US" altLang="ko-KR" dirty="0"/>
                <a:t>@Column : DB </a:t>
              </a:r>
              <a:r>
                <a:rPr lang="ko-KR" altLang="en-US" dirty="0" err="1"/>
                <a:t>어트리뷰트</a:t>
              </a:r>
              <a:r>
                <a:rPr lang="ko-KR" altLang="en-US" dirty="0"/>
                <a:t> 하나와 매핑</a:t>
              </a:r>
            </a:p>
            <a:p>
              <a:pPr marL="342900" indent="-342900" fontAlgn="base">
                <a:lnSpc>
                  <a:spcPct val="200000"/>
                </a:lnSpc>
                <a:buFont typeface="+mj-lt"/>
                <a:buAutoNum type="arabicPeriod"/>
              </a:pPr>
              <a:r>
                <a:rPr lang="en-US" altLang="ko-KR" dirty="0"/>
                <a:t>id</a:t>
              </a:r>
              <a:r>
                <a:rPr lang="ko-KR" altLang="en-US" dirty="0"/>
                <a:t>라는 </a:t>
              </a:r>
              <a:r>
                <a:rPr lang="en-US" altLang="ko-KR" dirty="0"/>
                <a:t>PK</a:t>
              </a:r>
              <a:r>
                <a:rPr lang="ko-KR" altLang="en-US" dirty="0"/>
                <a:t>를 가지고</a:t>
              </a:r>
              <a:r>
                <a:rPr lang="en-US" altLang="ko-KR" dirty="0"/>
                <a:t>, name, place, </a:t>
              </a:r>
              <a:r>
                <a:rPr lang="en-US" altLang="ko-KR" dirty="0" err="1"/>
                <a:t>putDate</a:t>
              </a:r>
              <a:r>
                <a:rPr lang="ko-KR" altLang="en-US" dirty="0"/>
                <a:t>의 </a:t>
              </a:r>
              <a:r>
                <a:rPr lang="ko-KR" altLang="en-US" dirty="0" err="1"/>
                <a:t>어트리뷰트를</a:t>
              </a:r>
              <a:r>
                <a:rPr lang="ko-KR" altLang="en-US" dirty="0"/>
                <a:t> 가진 </a:t>
              </a:r>
              <a:r>
                <a:rPr lang="en-US" altLang="ko-KR" dirty="0"/>
                <a:t>chemical</a:t>
              </a:r>
              <a:r>
                <a:rPr lang="ko-KR" altLang="en-US" dirty="0"/>
                <a:t>이라는 테이블과 </a:t>
              </a:r>
              <a:r>
                <a:rPr lang="ko-KR" altLang="en-US" dirty="0" err="1"/>
                <a:t>매핑되는</a:t>
              </a:r>
              <a:r>
                <a:rPr lang="ko-KR" altLang="en-US" dirty="0"/>
                <a:t> 클래스</a:t>
              </a:r>
            </a:p>
          </p:txBody>
        </p: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7EEE8B23-B9A1-49DC-AAAF-D75C7022B4FF}"/>
                </a:ext>
              </a:extLst>
            </p:cNvPr>
            <p:cNvCxnSpPr>
              <a:cxnSpLocks/>
            </p:cNvCxnSpPr>
            <p:nvPr/>
          </p:nvCxnSpPr>
          <p:spPr>
            <a:xfrm>
              <a:off x="5295072" y="2572002"/>
              <a:ext cx="5094798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26" name="Picture 2" descr="https://lh4.googleusercontent.com/sUdlznxQBfAF18sY4RgWiPtkTXm9Ow29cHoWPQM4kw-76pVticb8_3ayt1QPOZZL585edDMoPc8qdPhZyrFPCpgNTVX6LA09wOs6F4FWoi-Ur5KBXNI0qXAIy9JoH8UvVqG96Cs">
            <a:extLst>
              <a:ext uri="{FF2B5EF4-FFF2-40B4-BE49-F238E27FC236}">
                <a16:creationId xmlns:a16="http://schemas.microsoft.com/office/drawing/2014/main" id="{584463E6-B20C-4192-B615-A39832A2A5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14" y="1432233"/>
            <a:ext cx="5003356" cy="4934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33B3C9E5-90E4-482F-9142-92D3A95C2261}"/>
              </a:ext>
            </a:extLst>
          </p:cNvPr>
          <p:cNvSpPr txBox="1"/>
          <p:nvPr/>
        </p:nvSpPr>
        <p:spPr>
          <a:xfrm>
            <a:off x="2240040" y="406916"/>
            <a:ext cx="332613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@Entity </a:t>
            </a:r>
            <a:r>
              <a:rPr lang="ko-KR" altLang="en-US" sz="2400" dirty="0"/>
              <a:t>클래스</a:t>
            </a:r>
            <a:endParaRPr lang="ko-KR" altLang="en-US" sz="2800" dirty="0">
              <a:ln>
                <a:solidFill>
                  <a:schemeClr val="tx1">
                    <a:alpha val="30000"/>
                  </a:schemeClr>
                </a:solidFill>
              </a:ln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589012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lh4.googleusercontent.com/sUdlznxQBfAF18sY4RgWiPtkTXm9Ow29cHoWPQM4kw-76pVticb8_3ayt1QPOZZL585edDMoPc8qdPhZyrFPCpgNTVX6LA09wOs6F4FWoi-Ur5KBXNI0qXAIy9JoH8UvVqG96Cs">
            <a:extLst>
              <a:ext uri="{FF2B5EF4-FFF2-40B4-BE49-F238E27FC236}">
                <a16:creationId xmlns:a16="http://schemas.microsoft.com/office/drawing/2014/main" id="{C528C42B-E620-44C1-957B-49916E3296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14" y="1432232"/>
            <a:ext cx="5003356" cy="4934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185248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881070"/>
              <a:ext cx="1576513" cy="5794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1. Coding Guideline</a:t>
              </a:r>
              <a:endPara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64494C09-B51C-4EB5-8473-46803AF0A56B}"/>
              </a:ext>
            </a:extLst>
          </p:cNvPr>
          <p:cNvGrpSpPr/>
          <p:nvPr/>
        </p:nvGrpSpPr>
        <p:grpSpPr>
          <a:xfrm>
            <a:off x="6580094" y="1506071"/>
            <a:ext cx="4818529" cy="3851016"/>
            <a:chOff x="5203632" y="2572002"/>
            <a:chExt cx="5305605" cy="1906368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3CEE45AB-719F-402F-8A44-99143290E3F8}"/>
                </a:ext>
              </a:extLst>
            </p:cNvPr>
            <p:cNvSpPr/>
            <p:nvPr/>
          </p:nvSpPr>
          <p:spPr>
            <a:xfrm>
              <a:off x="5203632" y="2722278"/>
              <a:ext cx="5305605" cy="175609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indent="-342900" fontAlgn="base">
                <a:lnSpc>
                  <a:spcPct val="150000"/>
                </a:lnSpc>
                <a:buFont typeface="+mj-lt"/>
                <a:buAutoNum type="arabicPeriod"/>
              </a:pPr>
              <a:r>
                <a:rPr lang="en-US" altLang="ko-KR" dirty="0"/>
                <a:t>id</a:t>
              </a:r>
              <a:r>
                <a:rPr lang="ko-KR" altLang="en-US" dirty="0"/>
                <a:t>라는 </a:t>
              </a:r>
              <a:r>
                <a:rPr lang="en-US" altLang="ko-KR" dirty="0"/>
                <a:t>PK</a:t>
              </a:r>
              <a:r>
                <a:rPr lang="ko-KR" altLang="en-US" dirty="0"/>
                <a:t>를 가지고</a:t>
              </a:r>
              <a:r>
                <a:rPr lang="en-US" altLang="ko-KR" dirty="0"/>
                <a:t>, email, name, password</a:t>
              </a:r>
              <a:r>
                <a:rPr lang="ko-KR" altLang="en-US" dirty="0"/>
                <a:t>라는 컬럼을 가진 </a:t>
              </a:r>
              <a:r>
                <a:rPr lang="en-US" altLang="ko-KR" dirty="0"/>
                <a:t>user</a:t>
              </a:r>
              <a:r>
                <a:rPr lang="ko-KR" altLang="en-US" dirty="0"/>
                <a:t>라는 테이블과 </a:t>
              </a:r>
              <a:r>
                <a:rPr lang="ko-KR" altLang="en-US" dirty="0" err="1"/>
                <a:t>매핑되는</a:t>
              </a:r>
              <a:r>
                <a:rPr lang="ko-KR" altLang="en-US" dirty="0"/>
                <a:t> 클래스</a:t>
              </a:r>
              <a:endParaRPr lang="en-US" altLang="ko-KR" dirty="0"/>
            </a:p>
            <a:p>
              <a:pPr marL="342900" indent="-342900" fontAlgn="base">
                <a:lnSpc>
                  <a:spcPct val="150000"/>
                </a:lnSpc>
                <a:buFont typeface="+mj-lt"/>
                <a:buAutoNum type="arabicPeriod"/>
              </a:pPr>
              <a:endParaRPr lang="ko-KR" altLang="en-US" sz="800" dirty="0"/>
            </a:p>
            <a:p>
              <a:pPr marL="342900" indent="-342900" fontAlgn="base">
                <a:lnSpc>
                  <a:spcPct val="150000"/>
                </a:lnSpc>
                <a:buFont typeface="+mj-lt"/>
                <a:buAutoNum type="arabicPeriod"/>
              </a:pPr>
              <a:r>
                <a:rPr lang="en-US" altLang="ko-KR" dirty="0"/>
                <a:t>@</a:t>
              </a:r>
              <a:r>
                <a:rPr lang="en-US" altLang="ko-KR" dirty="0" err="1"/>
                <a:t>ManyToMany</a:t>
              </a:r>
              <a:r>
                <a:rPr lang="en-US" altLang="ko-KR" dirty="0"/>
                <a:t> or @</a:t>
              </a:r>
              <a:r>
                <a:rPr lang="en-US" altLang="ko-KR" dirty="0" err="1"/>
                <a:t>OneToMany</a:t>
              </a:r>
              <a:r>
                <a:rPr lang="en-US" altLang="ko-KR" dirty="0"/>
                <a:t>  : </a:t>
              </a:r>
              <a:r>
                <a:rPr lang="ko-KR" altLang="en-US" dirty="0"/>
                <a:t>테이블 간의 </a:t>
              </a:r>
              <a:r>
                <a:rPr lang="ko-KR" altLang="en-US" dirty="0" err="1"/>
                <a:t>릴레이션십</a:t>
              </a:r>
              <a:r>
                <a:rPr lang="ko-KR" altLang="en-US" dirty="0"/>
                <a:t> 매핑</a:t>
              </a:r>
              <a:r>
                <a:rPr lang="en-US" altLang="ko-KR" dirty="0"/>
                <a:t>. user</a:t>
              </a:r>
              <a:r>
                <a:rPr lang="ko-KR" altLang="en-US" dirty="0"/>
                <a:t>테이블의 </a:t>
              </a:r>
              <a:r>
                <a:rPr lang="en-US" altLang="ko-KR" dirty="0"/>
                <a:t>id</a:t>
              </a:r>
              <a:r>
                <a:rPr lang="ko-KR" altLang="en-US" dirty="0"/>
                <a:t>와 </a:t>
              </a:r>
              <a:r>
                <a:rPr lang="en-US" altLang="ko-KR" dirty="0"/>
                <a:t>chemical</a:t>
              </a:r>
              <a:r>
                <a:rPr lang="ko-KR" altLang="en-US" dirty="0"/>
                <a:t>테이블의 </a:t>
              </a:r>
              <a:r>
                <a:rPr lang="en-US" altLang="ko-KR" dirty="0"/>
                <a:t>id</a:t>
              </a:r>
              <a:r>
                <a:rPr lang="ko-KR" altLang="en-US" dirty="0"/>
                <a:t>를 이용한 연결 테이블이 생성 되고 </a:t>
              </a:r>
              <a:r>
                <a:rPr lang="en-US" altLang="ko-KR" dirty="0"/>
                <a:t>many to many </a:t>
              </a:r>
              <a:r>
                <a:rPr lang="ko-KR" altLang="en-US" dirty="0"/>
                <a:t>관계가 설정된다</a:t>
              </a:r>
              <a:r>
                <a:rPr lang="en-US" altLang="ko-KR" dirty="0"/>
                <a:t>. </a:t>
              </a:r>
            </a:p>
          </p:txBody>
        </p: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7EEE8B23-B9A1-49DC-AAAF-D75C7022B4FF}"/>
                </a:ext>
              </a:extLst>
            </p:cNvPr>
            <p:cNvCxnSpPr>
              <a:cxnSpLocks/>
            </p:cNvCxnSpPr>
            <p:nvPr/>
          </p:nvCxnSpPr>
          <p:spPr>
            <a:xfrm>
              <a:off x="5295072" y="2572002"/>
              <a:ext cx="5094798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33B3C9E5-90E4-482F-9142-92D3A95C2261}"/>
              </a:ext>
            </a:extLst>
          </p:cNvPr>
          <p:cNvSpPr txBox="1"/>
          <p:nvPr/>
        </p:nvSpPr>
        <p:spPr>
          <a:xfrm>
            <a:off x="2240040" y="406916"/>
            <a:ext cx="332613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@Entity </a:t>
            </a:r>
            <a:r>
              <a:rPr lang="ko-KR" altLang="en-US" sz="2400" dirty="0"/>
              <a:t>클래스</a:t>
            </a:r>
            <a:endParaRPr lang="ko-KR" altLang="en-US" sz="2800" dirty="0">
              <a:ln>
                <a:solidFill>
                  <a:schemeClr val="tx1">
                    <a:alpha val="30000"/>
                  </a:schemeClr>
                </a:solidFill>
              </a:ln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pic>
        <p:nvPicPr>
          <p:cNvPr id="2052" name="Picture 4" descr="https://lh6.googleusercontent.com/XugzzAOw843dL_Iaf0gzMW3XAyX3fveuHMo1sa04wLlpb-VSMlOno0u2yDUXcH-_QjZh97WxUZEyTFu_mAsI-hltkn_WcC6HDiesrkJyOhcnRw1KdASz27IKpwd5zRudzX_Roaw">
            <a:extLst>
              <a:ext uri="{FF2B5EF4-FFF2-40B4-BE49-F238E27FC236}">
                <a16:creationId xmlns:a16="http://schemas.microsoft.com/office/drawing/2014/main" id="{A498C0F4-307E-47E3-B2B0-951A0F0EA6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272" y="1428150"/>
            <a:ext cx="6206212" cy="4934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01252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185248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881070"/>
              <a:ext cx="1576513" cy="5794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1. Coding Guideline</a:t>
              </a:r>
              <a:endPara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64494C09-B51C-4EB5-8473-46803AF0A56B}"/>
              </a:ext>
            </a:extLst>
          </p:cNvPr>
          <p:cNvGrpSpPr/>
          <p:nvPr/>
        </p:nvGrpSpPr>
        <p:grpSpPr>
          <a:xfrm>
            <a:off x="6346000" y="1432233"/>
            <a:ext cx="5372833" cy="3996735"/>
            <a:chOff x="5245242" y="2572002"/>
            <a:chExt cx="5305605" cy="1595091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3CEE45AB-719F-402F-8A44-99143290E3F8}"/>
                </a:ext>
              </a:extLst>
            </p:cNvPr>
            <p:cNvSpPr/>
            <p:nvPr/>
          </p:nvSpPr>
          <p:spPr>
            <a:xfrm>
              <a:off x="5245242" y="2585488"/>
              <a:ext cx="5305605" cy="158160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dirty="0"/>
                <a:t> </a:t>
              </a:r>
              <a:r>
                <a:rPr lang="en-US" altLang="ko-KR" dirty="0" err="1"/>
                <a:t>CrudRepository</a:t>
              </a:r>
              <a:r>
                <a:rPr lang="en-US" altLang="ko-KR" dirty="0"/>
                <a:t> </a:t>
              </a:r>
              <a:r>
                <a:rPr lang="ko-KR" altLang="en-US" dirty="0"/>
                <a:t>인터페이스를 이용해 데이터베이스의 </a:t>
              </a:r>
              <a:r>
                <a:rPr lang="en-US" altLang="ko-KR" dirty="0"/>
                <a:t>CRUD </a:t>
              </a:r>
              <a:r>
                <a:rPr lang="ko-KR" altLang="en-US" dirty="0"/>
                <a:t>연산을 간편하게 수행 가능하다</a:t>
              </a:r>
              <a:r>
                <a:rPr lang="en-US" altLang="ko-KR" dirty="0"/>
                <a:t>.</a:t>
              </a:r>
            </a:p>
            <a:p>
              <a:pPr>
                <a:lnSpc>
                  <a:spcPct val="150000"/>
                </a:lnSpc>
              </a:pPr>
              <a:endParaRPr lang="en-US" altLang="ko-KR" sz="800" dirty="0"/>
            </a:p>
            <a:p>
              <a:pPr>
                <a:lnSpc>
                  <a:spcPct val="150000"/>
                </a:lnSpc>
              </a:pPr>
              <a:r>
                <a:rPr lang="ko-KR" altLang="en-US" dirty="0"/>
                <a:t> 각 </a:t>
              </a:r>
              <a:r>
                <a:rPr lang="en-US" altLang="ko-KR" dirty="0"/>
                <a:t>@Entity</a:t>
              </a:r>
              <a:r>
                <a:rPr lang="ko-KR" altLang="en-US" dirty="0"/>
                <a:t>가 있는 클래스 마다 </a:t>
              </a:r>
              <a:r>
                <a:rPr lang="en-US" altLang="ko-KR" b="1" dirty="0" err="1"/>
                <a:t>CrudRepository</a:t>
              </a:r>
              <a:r>
                <a:rPr lang="ko-KR" altLang="en-US" b="1" dirty="0"/>
                <a:t>를 상속받는 하나의 인터페이스</a:t>
              </a:r>
              <a:r>
                <a:rPr lang="ko-KR" altLang="en-US" dirty="0"/>
                <a:t>를 만들어 주면 되며</a:t>
              </a:r>
              <a:r>
                <a:rPr lang="en-US" altLang="ko-KR" dirty="0"/>
                <a:t>, </a:t>
              </a:r>
              <a:r>
                <a:rPr lang="ko-KR" altLang="en-US" dirty="0"/>
                <a:t>각 테이블의 모든 연산은 해당 테이블의 인터페이스를 통해 이용하면 된다</a:t>
              </a:r>
              <a:r>
                <a:rPr lang="en-US" altLang="ko-KR" dirty="0"/>
                <a:t>.</a:t>
              </a:r>
            </a:p>
            <a:p>
              <a:pPr>
                <a:lnSpc>
                  <a:spcPct val="150000"/>
                </a:lnSpc>
              </a:pPr>
              <a:endParaRPr lang="ko-KR" altLang="en-US" dirty="0"/>
            </a:p>
            <a:p>
              <a:pPr marL="342900" indent="-342900" fontAlgn="base">
                <a:lnSpc>
                  <a:spcPct val="150000"/>
                </a:lnSpc>
                <a:buFont typeface="+mj-lt"/>
                <a:buAutoNum type="arabicPeriod"/>
              </a:pPr>
              <a:r>
                <a:rPr lang="en-US" altLang="ko-KR" dirty="0"/>
                <a:t>save, delete</a:t>
              </a:r>
              <a:r>
                <a:rPr lang="ko-KR" altLang="en-US" dirty="0"/>
                <a:t>와 같은 메소드는 이미 정의되어 있으므로</a:t>
              </a:r>
              <a:r>
                <a:rPr lang="en-US" altLang="ko-KR" dirty="0"/>
                <a:t>, </a:t>
              </a:r>
              <a:r>
                <a:rPr lang="ko-KR" altLang="en-US" dirty="0"/>
                <a:t>바로 사용 가능하다</a:t>
              </a:r>
            </a:p>
          </p:txBody>
        </p: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7EEE8B23-B9A1-49DC-AAAF-D75C7022B4FF}"/>
                </a:ext>
              </a:extLst>
            </p:cNvPr>
            <p:cNvCxnSpPr>
              <a:cxnSpLocks/>
            </p:cNvCxnSpPr>
            <p:nvPr/>
          </p:nvCxnSpPr>
          <p:spPr>
            <a:xfrm>
              <a:off x="5295072" y="2572002"/>
              <a:ext cx="5094798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33B3C9E5-90E4-482F-9142-92D3A95C2261}"/>
              </a:ext>
            </a:extLst>
          </p:cNvPr>
          <p:cNvSpPr txBox="1"/>
          <p:nvPr/>
        </p:nvSpPr>
        <p:spPr>
          <a:xfrm>
            <a:off x="2240039" y="406916"/>
            <a:ext cx="3667701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400" dirty="0" err="1"/>
              <a:t>CrudRepository</a:t>
            </a:r>
            <a:r>
              <a:rPr lang="en-US" altLang="ko-KR" sz="2400" dirty="0"/>
              <a:t> Interface</a:t>
            </a:r>
            <a:endParaRPr lang="en-US" altLang="ko-KR" sz="2800" dirty="0"/>
          </a:p>
        </p:txBody>
      </p:sp>
      <p:pic>
        <p:nvPicPr>
          <p:cNvPr id="4098" name="Picture 2" descr="https://lh5.googleusercontent.com/RvHj9vAhQkkicet7W4cEgv5mhjhdyNxoBCcmcd_Jgh2ZOoo7Pjsx6j20iQN3cWb_HSGE1kex697NptnzghY_SetulTXVa13qIg1OBQmfXNHF5J7y1kOCqfEo2vBqDekou4EOKM8">
            <a:extLst>
              <a:ext uri="{FF2B5EF4-FFF2-40B4-BE49-F238E27FC236}">
                <a16:creationId xmlns:a16="http://schemas.microsoft.com/office/drawing/2014/main" id="{864DB049-D88B-4AAE-8259-642C2CE0BE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167" y="1432233"/>
            <a:ext cx="5783186" cy="4762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26283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2674</TotalTime>
  <Words>1934</Words>
  <Application>Microsoft Macintosh PowerPoint</Application>
  <PresentationFormat>와이드스크린</PresentationFormat>
  <Paragraphs>251</Paragraphs>
  <Slides>27</Slides>
  <Notes>27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4" baseType="lpstr">
      <vt:lpstr>Arial</vt:lpstr>
      <vt:lpstr>맑은 고딕</vt:lpstr>
      <vt:lpstr>KoPub돋움체 Light</vt:lpstr>
      <vt:lpstr>KoPub돋움체 Bold</vt:lpstr>
      <vt:lpstr>KoPub돋움체 Medium</vt:lpstr>
      <vt:lpstr>210 옴니고딕 030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user6616</dc:creator>
  <cp:lastModifiedBy>정영모</cp:lastModifiedBy>
  <cp:revision>103</cp:revision>
  <dcterms:created xsi:type="dcterms:W3CDTF">2017-11-16T00:50:54Z</dcterms:created>
  <dcterms:modified xsi:type="dcterms:W3CDTF">2019-12-08T20:49:40Z</dcterms:modified>
</cp:coreProperties>
</file>